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ppt/tags/tag10.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6.xml" ContentType="application/vnd.openxmlformats-officedocument.presentationml.tags+xml"/>
  <Override PartName="/ppt/notesSlides/notesSlide21.xml" ContentType="application/vnd.openxmlformats-officedocument.presentationml.notesSlide+xml"/>
  <Override PartName="/ppt/tags/tag17.xml" ContentType="application/vnd.openxmlformats-officedocument.presentationml.tags+xml"/>
  <Override PartName="/ppt/notesSlides/notesSlide22.xml" ContentType="application/vnd.openxmlformats-officedocument.presentationml.notesSlide+xml"/>
  <Override PartName="/ppt/tags/tag18.xml" ContentType="application/vnd.openxmlformats-officedocument.presentationml.tags+xml"/>
  <Override PartName="/ppt/notesSlides/notesSlide23.xml" ContentType="application/vnd.openxmlformats-officedocument.presentationml.notesSlide+xml"/>
  <Override PartName="/ppt/tags/tag19.xml" ContentType="application/vnd.openxmlformats-officedocument.presentationml.tags+xml"/>
  <Override PartName="/ppt/notesSlides/notesSlide24.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25.xml" ContentType="application/vnd.openxmlformats-officedocument.presentationml.notesSlide+xml"/>
  <Override PartName="/ppt/tags/tag23.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24.xml" ContentType="application/vnd.openxmlformats-officedocument.presentationml.tags+xml"/>
  <Override PartName="/ppt/notesSlides/notesSlide28.xml" ContentType="application/vnd.openxmlformats-officedocument.presentationml.notesSlide+xml"/>
  <Override PartName="/ppt/tags/tag25.xml" ContentType="application/vnd.openxmlformats-officedocument.presentationml.tags+xml"/>
  <Override PartName="/ppt/notesSlides/notesSlide29.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 id="2147483722" r:id="rId2"/>
  </p:sldMasterIdLst>
  <p:notesMasterIdLst>
    <p:notesMasterId r:id="rId72"/>
  </p:notesMasterIdLst>
  <p:handoutMasterIdLst>
    <p:handoutMasterId r:id="rId73"/>
  </p:handoutMasterIdLst>
  <p:sldIdLst>
    <p:sldId id="388" r:id="rId3"/>
    <p:sldId id="290" r:id="rId4"/>
    <p:sldId id="272" r:id="rId5"/>
    <p:sldId id="398" r:id="rId6"/>
    <p:sldId id="399" r:id="rId7"/>
    <p:sldId id="400" r:id="rId8"/>
    <p:sldId id="404" r:id="rId9"/>
    <p:sldId id="405" r:id="rId10"/>
    <p:sldId id="401" r:id="rId11"/>
    <p:sldId id="402" r:id="rId12"/>
    <p:sldId id="406" r:id="rId13"/>
    <p:sldId id="403" r:id="rId14"/>
    <p:sldId id="407" r:id="rId15"/>
    <p:sldId id="334" r:id="rId16"/>
    <p:sldId id="291" r:id="rId17"/>
    <p:sldId id="293" r:id="rId18"/>
    <p:sldId id="335" r:id="rId19"/>
    <p:sldId id="390" r:id="rId20"/>
    <p:sldId id="337" r:id="rId21"/>
    <p:sldId id="339" r:id="rId22"/>
    <p:sldId id="338" r:id="rId23"/>
    <p:sldId id="340" r:id="rId24"/>
    <p:sldId id="363" r:id="rId25"/>
    <p:sldId id="364" r:id="rId26"/>
    <p:sldId id="410" r:id="rId27"/>
    <p:sldId id="411" r:id="rId28"/>
    <p:sldId id="412" r:id="rId29"/>
    <p:sldId id="413" r:id="rId30"/>
    <p:sldId id="414" r:id="rId31"/>
    <p:sldId id="295" r:id="rId32"/>
    <p:sldId id="408" r:id="rId33"/>
    <p:sldId id="296" r:id="rId34"/>
    <p:sldId id="297" r:id="rId35"/>
    <p:sldId id="342" r:id="rId36"/>
    <p:sldId id="392" r:id="rId37"/>
    <p:sldId id="343" r:id="rId38"/>
    <p:sldId id="344" r:id="rId39"/>
    <p:sldId id="345" r:id="rId40"/>
    <p:sldId id="346" r:id="rId41"/>
    <p:sldId id="347" r:id="rId42"/>
    <p:sldId id="348" r:id="rId43"/>
    <p:sldId id="391" r:id="rId44"/>
    <p:sldId id="301" r:id="rId45"/>
    <p:sldId id="302" r:id="rId46"/>
    <p:sldId id="303" r:id="rId47"/>
    <p:sldId id="304" r:id="rId48"/>
    <p:sldId id="310" r:id="rId49"/>
    <p:sldId id="312" r:id="rId50"/>
    <p:sldId id="341" r:id="rId51"/>
    <p:sldId id="305" r:id="rId52"/>
    <p:sldId id="306" r:id="rId53"/>
    <p:sldId id="352" r:id="rId54"/>
    <p:sldId id="332" r:id="rId55"/>
    <p:sldId id="299" r:id="rId56"/>
    <p:sldId id="307" r:id="rId57"/>
    <p:sldId id="313" r:id="rId58"/>
    <p:sldId id="314" r:id="rId59"/>
    <p:sldId id="319" r:id="rId60"/>
    <p:sldId id="394" r:id="rId61"/>
    <p:sldId id="318" r:id="rId62"/>
    <p:sldId id="395" r:id="rId63"/>
    <p:sldId id="316" r:id="rId64"/>
    <p:sldId id="317" r:id="rId65"/>
    <p:sldId id="333" r:id="rId66"/>
    <p:sldId id="349" r:id="rId67"/>
    <p:sldId id="396" r:id="rId68"/>
    <p:sldId id="265" r:id="rId69"/>
    <p:sldId id="409" r:id="rId70"/>
    <p:sldId id="287" r:id="rId7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di" initials="DFS" lastIdx="1" clrIdx="0">
    <p:extLst>
      <p:ext uri="{19B8F6BF-5375-455C-9EA6-DF929625EA0E}">
        <p15:presenceInfo xmlns:p15="http://schemas.microsoft.com/office/powerpoint/2012/main" userId="Fad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CC"/>
    <a:srgbClr val="485E2A"/>
    <a:srgbClr val="B5BF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8A8B3A-E8BC-2740-C30F-99D52A5FDB7F}" v="11" dt="2025-10-14T12:21:24.0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0860" autoAdjust="0"/>
  </p:normalViewPr>
  <p:slideViewPr>
    <p:cSldViewPr showGuides="1">
      <p:cViewPr varScale="1">
        <p:scale>
          <a:sx n="94" d="100"/>
          <a:sy n="94" d="100"/>
        </p:scale>
        <p:origin x="474"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commentAuthors" Target="commentAuthors.xml"/><Relationship Id="rId79" Type="http://schemas.microsoft.com/office/2015/10/relationships/revisionInfo" Target="revisionInfo.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100853-3735-4F2A-B44A-05BFD55314A4}"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ADFE5378-FE84-4719-8DBA-69BD387A5BE6}">
      <dgm:prSet>
        <dgm:style>
          <a:lnRef idx="2">
            <a:schemeClr val="accent6"/>
          </a:lnRef>
          <a:fillRef idx="1">
            <a:schemeClr val="lt1"/>
          </a:fillRef>
          <a:effectRef idx="0">
            <a:schemeClr val="accent6"/>
          </a:effectRef>
          <a:fontRef idx="minor">
            <a:schemeClr val="dk1"/>
          </a:fontRef>
        </dgm:style>
      </dgm:prSet>
      <dgm:spPr/>
      <dgm:t>
        <a:bodyPr/>
        <a:lstStyle/>
        <a:p>
          <a:pPr rtl="0"/>
          <a:r>
            <a:rPr lang="en-GB" dirty="0"/>
            <a:t>Bibliography:</a:t>
          </a:r>
          <a:endParaRPr lang="en-US" dirty="0"/>
        </a:p>
      </dgm:t>
    </dgm:pt>
    <dgm:pt modelId="{6F9E1F4B-D8F7-4512-B3CF-C47D3396E728}" type="parTrans" cxnId="{2C112D52-BABF-413B-A0B4-989B1162224E}">
      <dgm:prSet/>
      <dgm:spPr/>
      <dgm:t>
        <a:bodyPr/>
        <a:lstStyle/>
        <a:p>
          <a:endParaRPr lang="en-US"/>
        </a:p>
      </dgm:t>
    </dgm:pt>
    <dgm:pt modelId="{2BBC15E9-8F11-4B25-8A3B-06769B20A4EB}" type="sibTrans" cxnId="{2C112D52-BABF-413B-A0B4-989B1162224E}">
      <dgm:prSet/>
      <dgm:spPr/>
      <dgm:t>
        <a:bodyPr/>
        <a:lstStyle/>
        <a:p>
          <a:endParaRPr lang="en-US"/>
        </a:p>
      </dgm:t>
    </dgm:pt>
    <dgm:pt modelId="{C39C9557-FFE6-4231-8B6E-09DAFFC3C0A2}">
      <dgm:prSet custT="1">
        <dgm:style>
          <a:lnRef idx="2">
            <a:schemeClr val="accent6"/>
          </a:lnRef>
          <a:fillRef idx="1">
            <a:schemeClr val="lt1"/>
          </a:fillRef>
          <a:effectRef idx="0">
            <a:schemeClr val="accent6"/>
          </a:effectRef>
          <a:fontRef idx="minor">
            <a:schemeClr val="dk1"/>
          </a:fontRef>
        </dgm:style>
      </dgm:prSet>
      <dgm:spPr/>
      <dgm:t>
        <a:bodyPr/>
        <a:lstStyle/>
        <a:p>
          <a:pPr rtl="0"/>
          <a:r>
            <a:rPr lang="en-GB" sz="1400" dirty="0"/>
            <a:t>Cited material and material read but not cited are all included here.</a:t>
          </a:r>
          <a:endParaRPr lang="en-GB" sz="1100" dirty="0"/>
        </a:p>
      </dgm:t>
    </dgm:pt>
    <dgm:pt modelId="{365B3BA7-D658-45ED-9F95-76FEB584A949}" type="parTrans" cxnId="{6AAE59F7-0177-46E5-BB18-CB7987BA36AF}">
      <dgm:prSet/>
      <dgm:spPr/>
      <dgm:t>
        <a:bodyPr/>
        <a:lstStyle/>
        <a:p>
          <a:endParaRPr lang="en-US"/>
        </a:p>
      </dgm:t>
    </dgm:pt>
    <dgm:pt modelId="{6F52CC05-DE10-4B7F-BF83-89E043D8E7FC}" type="sibTrans" cxnId="{6AAE59F7-0177-46E5-BB18-CB7987BA36AF}">
      <dgm:prSet/>
      <dgm:spPr/>
      <dgm:t>
        <a:bodyPr/>
        <a:lstStyle/>
        <a:p>
          <a:endParaRPr lang="en-US"/>
        </a:p>
      </dgm:t>
    </dgm:pt>
    <dgm:pt modelId="{E330D463-B290-41EC-B7E6-78A50CA68A64}">
      <dgm:prSet>
        <dgm:style>
          <a:lnRef idx="2">
            <a:schemeClr val="accent6"/>
          </a:lnRef>
          <a:fillRef idx="1">
            <a:schemeClr val="lt1"/>
          </a:fillRef>
          <a:effectRef idx="0">
            <a:schemeClr val="accent6"/>
          </a:effectRef>
          <a:fontRef idx="minor">
            <a:schemeClr val="dk1"/>
          </a:fontRef>
        </dgm:style>
      </dgm:prSet>
      <dgm:spPr/>
      <dgm:t>
        <a:bodyPr/>
        <a:lstStyle/>
        <a:p>
          <a:pPr rtl="0"/>
          <a:r>
            <a:rPr lang="en-GB" dirty="0"/>
            <a:t>Reference List:</a:t>
          </a:r>
          <a:endParaRPr lang="en-US" dirty="0"/>
        </a:p>
      </dgm:t>
    </dgm:pt>
    <dgm:pt modelId="{BD628C8F-2617-4F02-880E-E2E901F039A0}" type="parTrans" cxnId="{E21E5CD1-E317-4C3D-BEA4-9DAB51455385}">
      <dgm:prSet/>
      <dgm:spPr/>
      <dgm:t>
        <a:bodyPr/>
        <a:lstStyle/>
        <a:p>
          <a:endParaRPr lang="en-US"/>
        </a:p>
      </dgm:t>
    </dgm:pt>
    <dgm:pt modelId="{C1628698-A85D-49BB-8ADF-261B4D11862F}" type="sibTrans" cxnId="{E21E5CD1-E317-4C3D-BEA4-9DAB51455385}">
      <dgm:prSet/>
      <dgm:spPr/>
      <dgm:t>
        <a:bodyPr/>
        <a:lstStyle/>
        <a:p>
          <a:endParaRPr lang="en-US"/>
        </a:p>
      </dgm:t>
    </dgm:pt>
    <dgm:pt modelId="{0CC350FF-91A6-4BC1-985C-75D8A5E91AEF}">
      <dgm:prSet custT="1">
        <dgm:style>
          <a:lnRef idx="2">
            <a:schemeClr val="accent6"/>
          </a:lnRef>
          <a:fillRef idx="1">
            <a:schemeClr val="lt1"/>
          </a:fillRef>
          <a:effectRef idx="0">
            <a:schemeClr val="accent6"/>
          </a:effectRef>
          <a:fontRef idx="minor">
            <a:schemeClr val="dk1"/>
          </a:fontRef>
        </dgm:style>
      </dgm:prSet>
      <dgm:spPr/>
      <dgm:t>
        <a:bodyPr/>
        <a:lstStyle/>
        <a:p>
          <a:pPr rtl="0"/>
          <a:r>
            <a:rPr lang="en-US" sz="1400" dirty="0"/>
            <a:t>Only cited material are listed in  the reference list.</a:t>
          </a:r>
        </a:p>
      </dgm:t>
    </dgm:pt>
    <dgm:pt modelId="{0A910C51-C1C8-4EA0-A0C7-D33795835246}" type="parTrans" cxnId="{39ED7DB0-0239-4401-9DB7-E30F1FF1E518}">
      <dgm:prSet/>
      <dgm:spPr/>
      <dgm:t>
        <a:bodyPr/>
        <a:lstStyle/>
        <a:p>
          <a:endParaRPr lang="en-US"/>
        </a:p>
      </dgm:t>
    </dgm:pt>
    <dgm:pt modelId="{18292EFE-4FB9-4792-A7CC-A196DC460D54}" type="sibTrans" cxnId="{39ED7DB0-0239-4401-9DB7-E30F1FF1E518}">
      <dgm:prSet/>
      <dgm:spPr/>
      <dgm:t>
        <a:bodyPr/>
        <a:lstStyle/>
        <a:p>
          <a:endParaRPr lang="en-US"/>
        </a:p>
      </dgm:t>
    </dgm:pt>
    <dgm:pt modelId="{029EE288-5D4A-4E98-B936-ABFFE8D127BD}">
      <dgm:prSet>
        <dgm:style>
          <a:lnRef idx="2">
            <a:schemeClr val="accent6"/>
          </a:lnRef>
          <a:fillRef idx="1">
            <a:schemeClr val="lt1"/>
          </a:fillRef>
          <a:effectRef idx="0">
            <a:schemeClr val="accent6"/>
          </a:effectRef>
          <a:fontRef idx="minor">
            <a:schemeClr val="dk1"/>
          </a:fontRef>
        </dgm:style>
      </dgm:prSet>
      <dgm:spPr/>
      <dgm:t>
        <a:bodyPr/>
        <a:lstStyle/>
        <a:p>
          <a:pPr rtl="0"/>
          <a:r>
            <a:rPr lang="en-GB" dirty="0"/>
            <a:t>When to use both:</a:t>
          </a:r>
          <a:endParaRPr lang="en-US" dirty="0"/>
        </a:p>
      </dgm:t>
    </dgm:pt>
    <dgm:pt modelId="{6E5C4FB0-785C-460D-8C0E-4B1CC99FF997}" type="parTrans" cxnId="{61E2BE09-7420-4714-8F7C-3D3DEF76288C}">
      <dgm:prSet/>
      <dgm:spPr/>
      <dgm:t>
        <a:bodyPr/>
        <a:lstStyle/>
        <a:p>
          <a:endParaRPr lang="en-US"/>
        </a:p>
      </dgm:t>
    </dgm:pt>
    <dgm:pt modelId="{D0A29C0F-B99D-4D2C-AD97-22684E44706C}" type="sibTrans" cxnId="{61E2BE09-7420-4714-8F7C-3D3DEF76288C}">
      <dgm:prSet/>
      <dgm:spPr/>
      <dgm:t>
        <a:bodyPr/>
        <a:lstStyle/>
        <a:p>
          <a:endParaRPr lang="en-US"/>
        </a:p>
      </dgm:t>
    </dgm:pt>
    <dgm:pt modelId="{53FDF64F-FDC6-459D-AE26-30B8F20AFA65}">
      <dgm:prSet>
        <dgm:style>
          <a:lnRef idx="2">
            <a:schemeClr val="accent6"/>
          </a:lnRef>
          <a:fillRef idx="1">
            <a:schemeClr val="lt1"/>
          </a:fillRef>
          <a:effectRef idx="0">
            <a:schemeClr val="accent6"/>
          </a:effectRef>
          <a:fontRef idx="minor">
            <a:schemeClr val="dk1"/>
          </a:fontRef>
        </dgm:style>
      </dgm:prSet>
      <dgm:spPr/>
      <dgm:t>
        <a:bodyPr/>
        <a:lstStyle/>
        <a:p>
          <a:pPr rtl="0"/>
          <a:r>
            <a:rPr lang="en-GB" dirty="0"/>
            <a:t>Reference list gives all items directly cited. Bibliography contains any other reading.</a:t>
          </a:r>
          <a:endParaRPr lang="en-US" dirty="0"/>
        </a:p>
      </dgm:t>
    </dgm:pt>
    <dgm:pt modelId="{636E4790-5FCD-43CF-AEB6-D664F7D44409}" type="parTrans" cxnId="{46FE97C3-4CC8-4039-8F02-E3178FFBC85D}">
      <dgm:prSet/>
      <dgm:spPr/>
      <dgm:t>
        <a:bodyPr/>
        <a:lstStyle/>
        <a:p>
          <a:endParaRPr lang="en-US"/>
        </a:p>
      </dgm:t>
    </dgm:pt>
    <dgm:pt modelId="{C9052F7E-519F-4E92-ABC7-75746A37D57D}" type="sibTrans" cxnId="{46FE97C3-4CC8-4039-8F02-E3178FFBC85D}">
      <dgm:prSet/>
      <dgm:spPr/>
      <dgm:t>
        <a:bodyPr/>
        <a:lstStyle/>
        <a:p>
          <a:endParaRPr lang="en-US"/>
        </a:p>
      </dgm:t>
    </dgm:pt>
    <dgm:pt modelId="{D9E72B48-3499-497B-8CFD-4D8F1665176E}" type="pres">
      <dgm:prSet presAssocID="{B8100853-3735-4F2A-B44A-05BFD55314A4}" presName="CompostProcess" presStyleCnt="0">
        <dgm:presLayoutVars>
          <dgm:dir/>
          <dgm:resizeHandles val="exact"/>
        </dgm:presLayoutVars>
      </dgm:prSet>
      <dgm:spPr/>
    </dgm:pt>
    <dgm:pt modelId="{2850F872-53CC-4682-BFAC-FD57507C93F6}" type="pres">
      <dgm:prSet presAssocID="{B8100853-3735-4F2A-B44A-05BFD55314A4}" presName="arrow" presStyleLbl="bgShp" presStyleIdx="0" presStyleCnt="1" custScaleX="112277" custScaleY="38775"/>
      <dgm:spPr>
        <a:solidFill>
          <a:srgbClr val="FFC000">
            <a:alpha val="32000"/>
          </a:srgbClr>
        </a:solidFill>
      </dgm:spPr>
    </dgm:pt>
    <dgm:pt modelId="{94BEF00A-2151-4A92-911F-54AFA646F4D2}" type="pres">
      <dgm:prSet presAssocID="{B8100853-3735-4F2A-B44A-05BFD55314A4}" presName="linearProcess" presStyleCnt="0"/>
      <dgm:spPr/>
    </dgm:pt>
    <dgm:pt modelId="{12E0BA54-A819-4529-B3FE-82BC39D21ECC}" type="pres">
      <dgm:prSet presAssocID="{ADFE5378-FE84-4719-8DBA-69BD387A5BE6}" presName="textNode" presStyleLbl="node1" presStyleIdx="0" presStyleCnt="6">
        <dgm:presLayoutVars>
          <dgm:bulletEnabled val="1"/>
        </dgm:presLayoutVars>
      </dgm:prSet>
      <dgm:spPr/>
    </dgm:pt>
    <dgm:pt modelId="{7AD9425E-EDBF-47DF-8331-92EB75F47BCA}" type="pres">
      <dgm:prSet presAssocID="{2BBC15E9-8F11-4B25-8A3B-06769B20A4EB}" presName="sibTrans" presStyleCnt="0"/>
      <dgm:spPr/>
    </dgm:pt>
    <dgm:pt modelId="{BFBBB107-0850-4AEE-8DAC-81A1329DC27E}" type="pres">
      <dgm:prSet presAssocID="{C39C9557-FFE6-4231-8B6E-09DAFFC3C0A2}" presName="textNode" presStyleLbl="node1" presStyleIdx="1" presStyleCnt="6">
        <dgm:presLayoutVars>
          <dgm:bulletEnabled val="1"/>
        </dgm:presLayoutVars>
      </dgm:prSet>
      <dgm:spPr/>
    </dgm:pt>
    <dgm:pt modelId="{7764E7A1-D740-4B74-B3EE-7B0D3664DCF1}" type="pres">
      <dgm:prSet presAssocID="{6F52CC05-DE10-4B7F-BF83-89E043D8E7FC}" presName="sibTrans" presStyleCnt="0"/>
      <dgm:spPr/>
    </dgm:pt>
    <dgm:pt modelId="{790E787B-3558-4597-93AA-D1BB8012D062}" type="pres">
      <dgm:prSet presAssocID="{E330D463-B290-41EC-B7E6-78A50CA68A64}" presName="textNode" presStyleLbl="node1" presStyleIdx="2" presStyleCnt="6">
        <dgm:presLayoutVars>
          <dgm:bulletEnabled val="1"/>
        </dgm:presLayoutVars>
      </dgm:prSet>
      <dgm:spPr/>
    </dgm:pt>
    <dgm:pt modelId="{23C4ECA4-9B62-47C2-A0CC-ED3B13B0ED00}" type="pres">
      <dgm:prSet presAssocID="{C1628698-A85D-49BB-8ADF-261B4D11862F}" presName="sibTrans" presStyleCnt="0"/>
      <dgm:spPr/>
    </dgm:pt>
    <dgm:pt modelId="{DB8465A4-4794-4536-AF84-344A9041174C}" type="pres">
      <dgm:prSet presAssocID="{0CC350FF-91A6-4BC1-985C-75D8A5E91AEF}" presName="textNode" presStyleLbl="node1" presStyleIdx="3" presStyleCnt="6">
        <dgm:presLayoutVars>
          <dgm:bulletEnabled val="1"/>
        </dgm:presLayoutVars>
      </dgm:prSet>
      <dgm:spPr/>
    </dgm:pt>
    <dgm:pt modelId="{E9F684B7-25E6-47B0-BA61-C5C26BC7D223}" type="pres">
      <dgm:prSet presAssocID="{18292EFE-4FB9-4792-A7CC-A196DC460D54}" presName="sibTrans" presStyleCnt="0"/>
      <dgm:spPr/>
    </dgm:pt>
    <dgm:pt modelId="{71DDEEF1-5DA1-477A-99AE-991104C39FCF}" type="pres">
      <dgm:prSet presAssocID="{029EE288-5D4A-4E98-B936-ABFFE8D127BD}" presName="textNode" presStyleLbl="node1" presStyleIdx="4" presStyleCnt="6">
        <dgm:presLayoutVars>
          <dgm:bulletEnabled val="1"/>
        </dgm:presLayoutVars>
      </dgm:prSet>
      <dgm:spPr/>
    </dgm:pt>
    <dgm:pt modelId="{0A5FECA4-26B9-41CA-AB85-15C0C12A7F62}" type="pres">
      <dgm:prSet presAssocID="{D0A29C0F-B99D-4D2C-AD97-22684E44706C}" presName="sibTrans" presStyleCnt="0"/>
      <dgm:spPr/>
    </dgm:pt>
    <dgm:pt modelId="{EAA99467-D7FF-4A6E-AED9-5F9B3C9958DA}" type="pres">
      <dgm:prSet presAssocID="{53FDF64F-FDC6-459D-AE26-30B8F20AFA65}" presName="textNode" presStyleLbl="node1" presStyleIdx="5" presStyleCnt="6">
        <dgm:presLayoutVars>
          <dgm:bulletEnabled val="1"/>
        </dgm:presLayoutVars>
      </dgm:prSet>
      <dgm:spPr/>
    </dgm:pt>
  </dgm:ptLst>
  <dgm:cxnLst>
    <dgm:cxn modelId="{61E2BE09-7420-4714-8F7C-3D3DEF76288C}" srcId="{B8100853-3735-4F2A-B44A-05BFD55314A4}" destId="{029EE288-5D4A-4E98-B936-ABFFE8D127BD}" srcOrd="4" destOrd="0" parTransId="{6E5C4FB0-785C-460D-8C0E-4B1CC99FF997}" sibTransId="{D0A29C0F-B99D-4D2C-AD97-22684E44706C}"/>
    <dgm:cxn modelId="{1EE2C221-773B-4031-B357-ED4CCC8493E5}" type="presOf" srcId="{E330D463-B290-41EC-B7E6-78A50CA68A64}" destId="{790E787B-3558-4597-93AA-D1BB8012D062}" srcOrd="0" destOrd="0" presId="urn:microsoft.com/office/officeart/2005/8/layout/hProcess9"/>
    <dgm:cxn modelId="{FED05524-DB26-4430-B075-6889C328CD92}" type="presOf" srcId="{53FDF64F-FDC6-459D-AE26-30B8F20AFA65}" destId="{EAA99467-D7FF-4A6E-AED9-5F9B3C9958DA}" srcOrd="0" destOrd="0" presId="urn:microsoft.com/office/officeart/2005/8/layout/hProcess9"/>
    <dgm:cxn modelId="{719CE024-2660-4CCD-B89D-28D2FC049BB7}" type="presOf" srcId="{029EE288-5D4A-4E98-B936-ABFFE8D127BD}" destId="{71DDEEF1-5DA1-477A-99AE-991104C39FCF}" srcOrd="0" destOrd="0" presId="urn:microsoft.com/office/officeart/2005/8/layout/hProcess9"/>
    <dgm:cxn modelId="{04EB462E-121B-4B78-BF19-2F63C0C44C2B}" type="presOf" srcId="{ADFE5378-FE84-4719-8DBA-69BD387A5BE6}" destId="{12E0BA54-A819-4529-B3FE-82BC39D21ECC}" srcOrd="0" destOrd="0" presId="urn:microsoft.com/office/officeart/2005/8/layout/hProcess9"/>
    <dgm:cxn modelId="{DDB20331-F3D5-4EB7-B3EB-9020FEFA857D}" type="presOf" srcId="{0CC350FF-91A6-4BC1-985C-75D8A5E91AEF}" destId="{DB8465A4-4794-4536-AF84-344A9041174C}" srcOrd="0" destOrd="0" presId="urn:microsoft.com/office/officeart/2005/8/layout/hProcess9"/>
    <dgm:cxn modelId="{7A185E42-F6E4-424A-8CF4-63E7C9B53BB7}" type="presOf" srcId="{C39C9557-FFE6-4231-8B6E-09DAFFC3C0A2}" destId="{BFBBB107-0850-4AEE-8DAC-81A1329DC27E}" srcOrd="0" destOrd="0" presId="urn:microsoft.com/office/officeart/2005/8/layout/hProcess9"/>
    <dgm:cxn modelId="{2C112D52-BABF-413B-A0B4-989B1162224E}" srcId="{B8100853-3735-4F2A-B44A-05BFD55314A4}" destId="{ADFE5378-FE84-4719-8DBA-69BD387A5BE6}" srcOrd="0" destOrd="0" parTransId="{6F9E1F4B-D8F7-4512-B3CF-C47D3396E728}" sibTransId="{2BBC15E9-8F11-4B25-8A3B-06769B20A4EB}"/>
    <dgm:cxn modelId="{39ED7DB0-0239-4401-9DB7-E30F1FF1E518}" srcId="{B8100853-3735-4F2A-B44A-05BFD55314A4}" destId="{0CC350FF-91A6-4BC1-985C-75D8A5E91AEF}" srcOrd="3" destOrd="0" parTransId="{0A910C51-C1C8-4EA0-A0C7-D33795835246}" sibTransId="{18292EFE-4FB9-4792-A7CC-A196DC460D54}"/>
    <dgm:cxn modelId="{46FE97C3-4CC8-4039-8F02-E3178FFBC85D}" srcId="{B8100853-3735-4F2A-B44A-05BFD55314A4}" destId="{53FDF64F-FDC6-459D-AE26-30B8F20AFA65}" srcOrd="5" destOrd="0" parTransId="{636E4790-5FCD-43CF-AEB6-D664F7D44409}" sibTransId="{C9052F7E-519F-4E92-ABC7-75746A37D57D}"/>
    <dgm:cxn modelId="{E21E5CD1-E317-4C3D-BEA4-9DAB51455385}" srcId="{B8100853-3735-4F2A-B44A-05BFD55314A4}" destId="{E330D463-B290-41EC-B7E6-78A50CA68A64}" srcOrd="2" destOrd="0" parTransId="{BD628C8F-2617-4F02-880E-E2E901F039A0}" sibTransId="{C1628698-A85D-49BB-8ADF-261B4D11862F}"/>
    <dgm:cxn modelId="{6AAE59F7-0177-46E5-BB18-CB7987BA36AF}" srcId="{B8100853-3735-4F2A-B44A-05BFD55314A4}" destId="{C39C9557-FFE6-4231-8B6E-09DAFFC3C0A2}" srcOrd="1" destOrd="0" parTransId="{365B3BA7-D658-45ED-9F95-76FEB584A949}" sibTransId="{6F52CC05-DE10-4B7F-BF83-89E043D8E7FC}"/>
    <dgm:cxn modelId="{E347CFFC-0F47-406B-98E9-AEE3D5465A19}" type="presOf" srcId="{B8100853-3735-4F2A-B44A-05BFD55314A4}" destId="{D9E72B48-3499-497B-8CFD-4D8F1665176E}" srcOrd="0" destOrd="0" presId="urn:microsoft.com/office/officeart/2005/8/layout/hProcess9"/>
    <dgm:cxn modelId="{A92FAA85-1F5D-4051-B989-521583E85329}" type="presParOf" srcId="{D9E72B48-3499-497B-8CFD-4D8F1665176E}" destId="{2850F872-53CC-4682-BFAC-FD57507C93F6}" srcOrd="0" destOrd="0" presId="urn:microsoft.com/office/officeart/2005/8/layout/hProcess9"/>
    <dgm:cxn modelId="{CC6BE9E7-65EA-41DA-8788-8DCE96123E05}" type="presParOf" srcId="{D9E72B48-3499-497B-8CFD-4D8F1665176E}" destId="{94BEF00A-2151-4A92-911F-54AFA646F4D2}" srcOrd="1" destOrd="0" presId="urn:microsoft.com/office/officeart/2005/8/layout/hProcess9"/>
    <dgm:cxn modelId="{DC9C25E1-7AA2-44B4-9769-270982154B9C}" type="presParOf" srcId="{94BEF00A-2151-4A92-911F-54AFA646F4D2}" destId="{12E0BA54-A819-4529-B3FE-82BC39D21ECC}" srcOrd="0" destOrd="0" presId="urn:microsoft.com/office/officeart/2005/8/layout/hProcess9"/>
    <dgm:cxn modelId="{55CC19CA-F617-49BB-A452-7D0D0BFB397C}" type="presParOf" srcId="{94BEF00A-2151-4A92-911F-54AFA646F4D2}" destId="{7AD9425E-EDBF-47DF-8331-92EB75F47BCA}" srcOrd="1" destOrd="0" presId="urn:microsoft.com/office/officeart/2005/8/layout/hProcess9"/>
    <dgm:cxn modelId="{93F4D71B-5C7C-46EB-A59B-4A7DBC1D1A07}" type="presParOf" srcId="{94BEF00A-2151-4A92-911F-54AFA646F4D2}" destId="{BFBBB107-0850-4AEE-8DAC-81A1329DC27E}" srcOrd="2" destOrd="0" presId="urn:microsoft.com/office/officeart/2005/8/layout/hProcess9"/>
    <dgm:cxn modelId="{FCEB70F3-E9DA-4985-819B-73B15DD160CD}" type="presParOf" srcId="{94BEF00A-2151-4A92-911F-54AFA646F4D2}" destId="{7764E7A1-D740-4B74-B3EE-7B0D3664DCF1}" srcOrd="3" destOrd="0" presId="urn:microsoft.com/office/officeart/2005/8/layout/hProcess9"/>
    <dgm:cxn modelId="{F62262F4-BCC3-4DE8-A31D-D5201139E714}" type="presParOf" srcId="{94BEF00A-2151-4A92-911F-54AFA646F4D2}" destId="{790E787B-3558-4597-93AA-D1BB8012D062}" srcOrd="4" destOrd="0" presId="urn:microsoft.com/office/officeart/2005/8/layout/hProcess9"/>
    <dgm:cxn modelId="{10DF3156-156B-4396-B486-CC0748A8A0F2}" type="presParOf" srcId="{94BEF00A-2151-4A92-911F-54AFA646F4D2}" destId="{23C4ECA4-9B62-47C2-A0CC-ED3B13B0ED00}" srcOrd="5" destOrd="0" presId="urn:microsoft.com/office/officeart/2005/8/layout/hProcess9"/>
    <dgm:cxn modelId="{EF0735DE-CB62-40A6-8038-470B7C109A4F}" type="presParOf" srcId="{94BEF00A-2151-4A92-911F-54AFA646F4D2}" destId="{DB8465A4-4794-4536-AF84-344A9041174C}" srcOrd="6" destOrd="0" presId="urn:microsoft.com/office/officeart/2005/8/layout/hProcess9"/>
    <dgm:cxn modelId="{A2E9E464-1B80-4F52-AA48-1816F804D2B6}" type="presParOf" srcId="{94BEF00A-2151-4A92-911F-54AFA646F4D2}" destId="{E9F684B7-25E6-47B0-BA61-C5C26BC7D223}" srcOrd="7" destOrd="0" presId="urn:microsoft.com/office/officeart/2005/8/layout/hProcess9"/>
    <dgm:cxn modelId="{E5B2FF1E-0E3E-4D54-9782-2403D9EB9EB3}" type="presParOf" srcId="{94BEF00A-2151-4A92-911F-54AFA646F4D2}" destId="{71DDEEF1-5DA1-477A-99AE-991104C39FCF}" srcOrd="8" destOrd="0" presId="urn:microsoft.com/office/officeart/2005/8/layout/hProcess9"/>
    <dgm:cxn modelId="{E6DDE3B9-377D-4CCD-9671-24F498718230}" type="presParOf" srcId="{94BEF00A-2151-4A92-911F-54AFA646F4D2}" destId="{0A5FECA4-26B9-41CA-AB85-15C0C12A7F62}" srcOrd="9" destOrd="0" presId="urn:microsoft.com/office/officeart/2005/8/layout/hProcess9"/>
    <dgm:cxn modelId="{BC24E439-D2DA-4430-9D82-02A0A9781FA8}" type="presParOf" srcId="{94BEF00A-2151-4A92-911F-54AFA646F4D2}" destId="{EAA99467-D7FF-4A6E-AED9-5F9B3C9958DA}" srcOrd="1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50F872-53CC-4682-BFAC-FD57507C93F6}">
      <dsp:nvSpPr>
        <dsp:cNvPr id="0" name=""/>
        <dsp:cNvSpPr/>
      </dsp:nvSpPr>
      <dsp:spPr>
        <a:xfrm>
          <a:off x="188993" y="738668"/>
          <a:ext cx="7902933" cy="530493"/>
        </a:xfrm>
        <a:prstGeom prst="rightArrow">
          <a:avLst/>
        </a:prstGeom>
        <a:solidFill>
          <a:srgbClr val="FFC000">
            <a:alpha val="32000"/>
          </a:srgbClr>
        </a:solidFill>
        <a:ln>
          <a:noFill/>
        </a:ln>
        <a:effectLst/>
      </dsp:spPr>
      <dsp:style>
        <a:lnRef idx="0">
          <a:scrgbClr r="0" g="0" b="0"/>
        </a:lnRef>
        <a:fillRef idx="1">
          <a:scrgbClr r="0" g="0" b="0"/>
        </a:fillRef>
        <a:effectRef idx="0">
          <a:scrgbClr r="0" g="0" b="0"/>
        </a:effectRef>
        <a:fontRef idx="minor"/>
      </dsp:style>
    </dsp:sp>
    <dsp:sp modelId="{12E0BA54-A819-4529-B3FE-82BC39D21ECC}">
      <dsp:nvSpPr>
        <dsp:cNvPr id="0" name=""/>
        <dsp:cNvSpPr/>
      </dsp:nvSpPr>
      <dsp:spPr>
        <a:xfrm>
          <a:off x="2274" y="1378366"/>
          <a:ext cx="1324219" cy="1411356"/>
        </a:xfrm>
        <a:prstGeom prst="roundRect">
          <a:avLst/>
        </a:prstGeom>
        <a:solidFill>
          <a:schemeClr val="lt1"/>
        </a:solidFill>
        <a:ln w="25400" cap="flat" cmpd="sng"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GB" sz="1300" kern="1200" dirty="0"/>
            <a:t>Bibliography:</a:t>
          </a:r>
          <a:endParaRPr lang="en-US" sz="1300" kern="1200" dirty="0"/>
        </a:p>
      </dsp:txBody>
      <dsp:txXfrm>
        <a:off x="66917" y="1443009"/>
        <a:ext cx="1194933" cy="1282070"/>
      </dsp:txXfrm>
    </dsp:sp>
    <dsp:sp modelId="{BFBBB107-0850-4AEE-8DAC-81A1329DC27E}">
      <dsp:nvSpPr>
        <dsp:cNvPr id="0" name=""/>
        <dsp:cNvSpPr/>
      </dsp:nvSpPr>
      <dsp:spPr>
        <a:xfrm>
          <a:off x="1392704" y="1378366"/>
          <a:ext cx="1324219" cy="1411356"/>
        </a:xfrm>
        <a:prstGeom prst="roundRect">
          <a:avLst/>
        </a:prstGeom>
        <a:solidFill>
          <a:schemeClr val="lt1"/>
        </a:solidFill>
        <a:ln w="25400" cap="flat" cmpd="sng"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GB" sz="1400" kern="1200" dirty="0"/>
            <a:t>Cited material and material read but not cited are all included here.</a:t>
          </a:r>
          <a:endParaRPr lang="en-GB" sz="1100" kern="1200" dirty="0"/>
        </a:p>
      </dsp:txBody>
      <dsp:txXfrm>
        <a:off x="1457347" y="1443009"/>
        <a:ext cx="1194933" cy="1282070"/>
      </dsp:txXfrm>
    </dsp:sp>
    <dsp:sp modelId="{790E787B-3558-4597-93AA-D1BB8012D062}">
      <dsp:nvSpPr>
        <dsp:cNvPr id="0" name=""/>
        <dsp:cNvSpPr/>
      </dsp:nvSpPr>
      <dsp:spPr>
        <a:xfrm>
          <a:off x="2783135" y="1378366"/>
          <a:ext cx="1324219" cy="1411356"/>
        </a:xfrm>
        <a:prstGeom prst="roundRect">
          <a:avLst/>
        </a:prstGeom>
        <a:solidFill>
          <a:schemeClr val="lt1"/>
        </a:solidFill>
        <a:ln w="25400" cap="flat" cmpd="sng"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GB" sz="1300" kern="1200" dirty="0"/>
            <a:t>Reference List:</a:t>
          </a:r>
          <a:endParaRPr lang="en-US" sz="1300" kern="1200" dirty="0"/>
        </a:p>
      </dsp:txBody>
      <dsp:txXfrm>
        <a:off x="2847778" y="1443009"/>
        <a:ext cx="1194933" cy="1282070"/>
      </dsp:txXfrm>
    </dsp:sp>
    <dsp:sp modelId="{DB8465A4-4794-4536-AF84-344A9041174C}">
      <dsp:nvSpPr>
        <dsp:cNvPr id="0" name=""/>
        <dsp:cNvSpPr/>
      </dsp:nvSpPr>
      <dsp:spPr>
        <a:xfrm>
          <a:off x="4173565" y="1378366"/>
          <a:ext cx="1324219" cy="1411356"/>
        </a:xfrm>
        <a:prstGeom prst="roundRect">
          <a:avLst/>
        </a:prstGeom>
        <a:solidFill>
          <a:schemeClr val="lt1"/>
        </a:solidFill>
        <a:ln w="25400" cap="flat" cmpd="sng"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t>Only cited material are listed in  the reference list.</a:t>
          </a:r>
        </a:p>
      </dsp:txBody>
      <dsp:txXfrm>
        <a:off x="4238208" y="1443009"/>
        <a:ext cx="1194933" cy="1282070"/>
      </dsp:txXfrm>
    </dsp:sp>
    <dsp:sp modelId="{71DDEEF1-5DA1-477A-99AE-991104C39FCF}">
      <dsp:nvSpPr>
        <dsp:cNvPr id="0" name=""/>
        <dsp:cNvSpPr/>
      </dsp:nvSpPr>
      <dsp:spPr>
        <a:xfrm>
          <a:off x="5563995" y="1378366"/>
          <a:ext cx="1324219" cy="1411356"/>
        </a:xfrm>
        <a:prstGeom prst="roundRect">
          <a:avLst/>
        </a:prstGeom>
        <a:solidFill>
          <a:schemeClr val="lt1"/>
        </a:solidFill>
        <a:ln w="25400" cap="flat" cmpd="sng"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GB" sz="1300" kern="1200" dirty="0"/>
            <a:t>When to use both:</a:t>
          </a:r>
          <a:endParaRPr lang="en-US" sz="1300" kern="1200" dirty="0"/>
        </a:p>
      </dsp:txBody>
      <dsp:txXfrm>
        <a:off x="5628638" y="1443009"/>
        <a:ext cx="1194933" cy="1282070"/>
      </dsp:txXfrm>
    </dsp:sp>
    <dsp:sp modelId="{EAA99467-D7FF-4A6E-AED9-5F9B3C9958DA}">
      <dsp:nvSpPr>
        <dsp:cNvPr id="0" name=""/>
        <dsp:cNvSpPr/>
      </dsp:nvSpPr>
      <dsp:spPr>
        <a:xfrm>
          <a:off x="6954426" y="1378366"/>
          <a:ext cx="1324219" cy="1411356"/>
        </a:xfrm>
        <a:prstGeom prst="roundRect">
          <a:avLst/>
        </a:prstGeom>
        <a:solidFill>
          <a:schemeClr val="lt1"/>
        </a:solidFill>
        <a:ln w="25400" cap="flat" cmpd="sng"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GB" sz="1300" kern="1200" dirty="0"/>
            <a:t>Reference list gives all items directly cited. Bibliography contains any other reading.</a:t>
          </a:r>
          <a:endParaRPr lang="en-US" sz="1300" kern="1200" dirty="0"/>
        </a:p>
      </dsp:txBody>
      <dsp:txXfrm>
        <a:off x="7019069" y="1443009"/>
        <a:ext cx="1194933" cy="128207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C9FD8A3-FC10-449E-B554-5F05C6474050}" type="datetimeFigureOut">
              <a:rPr lang="en-GB" smtClean="0"/>
              <a:pPr/>
              <a:t>14/10/2025</a:t>
            </a:fld>
            <a:endParaRPr lang="en-GB"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3D91909-84DD-4115-9E5B-B9D0DBD7C96D}" type="slidenum">
              <a:rPr lang="en-GB" smtClean="0"/>
              <a:pPr/>
              <a:t>‹#›</a:t>
            </a:fld>
            <a:endParaRPr lang="en-GB"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184196C-7700-48A2-8F7F-E057ACB0CBEB}" type="datetimeFigureOut">
              <a:rPr lang="en-GB" smtClean="0"/>
              <a:pPr/>
              <a:t>14/10/2025</a:t>
            </a:fld>
            <a:endParaRPr lang="en-GB"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CC054D4-0BED-4C43-B57A-842C11984CA0}" type="slidenum">
              <a:rPr lang="en-GB" smtClean="0"/>
              <a:pPr/>
              <a:t>‹#›</a:t>
            </a:fld>
            <a:endParaRPr lang="en-GB" dirty="0"/>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www.uel.ac.uk/universe/issue003/bigbang.htm"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CC054D4-0BED-4C43-B57A-842C11984CA0}" type="slidenum">
              <a:rPr lang="en-GB" smtClean="0"/>
              <a:pPr/>
              <a:t>16</a:t>
            </a:fld>
            <a:endParaRPr lang="en-GB"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CC054D4-0BED-4C43-B57A-842C11984CA0}" type="slidenum">
              <a:rPr lang="en-GB" smtClean="0"/>
              <a:pPr/>
              <a:t>23</a:t>
            </a:fld>
            <a:endParaRPr lang="en-GB"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CC054D4-0BED-4C43-B57A-842C11984CA0}" type="slidenum">
              <a:rPr lang="en-GB" smtClean="0"/>
              <a:pPr/>
              <a:t>25</a:t>
            </a:fld>
            <a:endParaRPr lang="en-GB"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CC054D4-0BED-4C43-B57A-842C11984CA0}" type="slidenum">
              <a:rPr lang="en-GB" smtClean="0"/>
              <a:pPr/>
              <a:t>26</a:t>
            </a:fld>
            <a:endParaRPr lang="en-GB"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CC054D4-0BED-4C43-B57A-842C11984CA0}" type="slidenum">
              <a:rPr lang="en-GB" smtClean="0"/>
              <a:pPr/>
              <a:t>27</a:t>
            </a:fld>
            <a:endParaRPr lang="en-GB" dirty="0"/>
          </a:p>
        </p:txBody>
      </p:sp>
    </p:spTree>
    <p:extLst>
      <p:ext uri="{BB962C8B-B14F-4D97-AF65-F5344CB8AC3E}">
        <p14:creationId xmlns:p14="http://schemas.microsoft.com/office/powerpoint/2010/main" val="3221413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CC054D4-0BED-4C43-B57A-842C11984CA0}" type="slidenum">
              <a:rPr lang="en-GB" smtClean="0"/>
              <a:pPr/>
              <a:t>28</a:t>
            </a:fld>
            <a:endParaRPr lang="en-GB" dirty="0"/>
          </a:p>
        </p:txBody>
      </p:sp>
    </p:spTree>
    <p:extLst>
      <p:ext uri="{BB962C8B-B14F-4D97-AF65-F5344CB8AC3E}">
        <p14:creationId xmlns:p14="http://schemas.microsoft.com/office/powerpoint/2010/main" val="5179255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CC054D4-0BED-4C43-B57A-842C11984CA0}" type="slidenum">
              <a:rPr lang="en-GB" smtClean="0"/>
              <a:pPr/>
              <a:t>29</a:t>
            </a:fld>
            <a:endParaRPr lang="en-GB" dirty="0"/>
          </a:p>
        </p:txBody>
      </p:sp>
    </p:spTree>
    <p:extLst>
      <p:ext uri="{BB962C8B-B14F-4D97-AF65-F5344CB8AC3E}">
        <p14:creationId xmlns:p14="http://schemas.microsoft.com/office/powerpoint/2010/main" val="17243220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CC054D4-0BED-4C43-B57A-842C11984CA0}" type="slidenum">
              <a:rPr lang="en-GB" smtClean="0"/>
              <a:pPr/>
              <a:t>30</a:t>
            </a:fld>
            <a:endParaRPr lang="en-GB" dirty="0"/>
          </a:p>
        </p:txBody>
      </p:sp>
    </p:spTree>
    <p:extLst>
      <p:ext uri="{BB962C8B-B14F-4D97-AF65-F5344CB8AC3E}">
        <p14:creationId xmlns:p14="http://schemas.microsoft.com/office/powerpoint/2010/main" val="3491899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CC054D4-0BED-4C43-B57A-842C11984CA0}" type="slidenum">
              <a:rPr lang="en-GB" smtClean="0"/>
              <a:pPr/>
              <a:t>31</a:t>
            </a:fld>
            <a:endParaRPr lang="en-GB" dirty="0"/>
          </a:p>
        </p:txBody>
      </p:sp>
    </p:spTree>
    <p:extLst>
      <p:ext uri="{BB962C8B-B14F-4D97-AF65-F5344CB8AC3E}">
        <p14:creationId xmlns:p14="http://schemas.microsoft.com/office/powerpoint/2010/main" val="36531656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CC054D4-0BED-4C43-B57A-842C11984CA0}" type="slidenum">
              <a:rPr lang="en-GB" smtClean="0"/>
              <a:pPr/>
              <a:t>32</a:t>
            </a:fld>
            <a:endParaRPr lang="en-GB" dirty="0"/>
          </a:p>
        </p:txBody>
      </p:sp>
    </p:spTree>
    <p:extLst>
      <p:ext uri="{BB962C8B-B14F-4D97-AF65-F5344CB8AC3E}">
        <p14:creationId xmlns:p14="http://schemas.microsoft.com/office/powerpoint/2010/main" val="5796215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CC054D4-0BED-4C43-B57A-842C11984CA0}" type="slidenum">
              <a:rPr lang="en-GB" smtClean="0"/>
              <a:pPr/>
              <a:t>33</a:t>
            </a:fld>
            <a:endParaRPr lang="en-GB" dirty="0"/>
          </a:p>
        </p:txBody>
      </p:sp>
    </p:spTree>
    <p:extLst>
      <p:ext uri="{BB962C8B-B14F-4D97-AF65-F5344CB8AC3E}">
        <p14:creationId xmlns:p14="http://schemas.microsoft.com/office/powerpoint/2010/main" val="1518921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CC054D4-0BED-4C43-B57A-842C11984CA0}" type="slidenum">
              <a:rPr lang="en-GB" smtClean="0"/>
              <a:pPr/>
              <a:t>17</a:t>
            </a:fld>
            <a:endParaRPr lang="en-GB" dirty="0"/>
          </a:p>
        </p:txBody>
      </p:sp>
    </p:spTree>
    <p:extLst>
      <p:ext uri="{BB962C8B-B14F-4D97-AF65-F5344CB8AC3E}">
        <p14:creationId xmlns:p14="http://schemas.microsoft.com/office/powerpoint/2010/main" val="9743312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CC054D4-0BED-4C43-B57A-842C11984CA0}" type="slidenum">
              <a:rPr lang="en-GB" smtClean="0"/>
              <a:pPr/>
              <a:t>34</a:t>
            </a:fld>
            <a:endParaRPr lang="en-GB" dirty="0"/>
          </a:p>
        </p:txBody>
      </p:sp>
    </p:spTree>
    <p:extLst>
      <p:ext uri="{BB962C8B-B14F-4D97-AF65-F5344CB8AC3E}">
        <p14:creationId xmlns:p14="http://schemas.microsoft.com/office/powerpoint/2010/main" val="42487388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CC054D4-0BED-4C43-B57A-842C11984CA0}" type="slidenum">
              <a:rPr lang="en-GB" smtClean="0"/>
              <a:pPr/>
              <a:t>36</a:t>
            </a:fld>
            <a:endParaRPr lang="en-GB"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CC054D4-0BED-4C43-B57A-842C11984CA0}" type="slidenum">
              <a:rPr lang="en-GB" smtClean="0"/>
              <a:pPr/>
              <a:t>37</a:t>
            </a:fld>
            <a:endParaRPr lang="en-GB"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CC054D4-0BED-4C43-B57A-842C11984CA0}" type="slidenum">
              <a:rPr lang="en-GB" smtClean="0"/>
              <a:pPr/>
              <a:t>38</a:t>
            </a:fld>
            <a:endParaRPr lang="en-GB"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CC054D4-0BED-4C43-B57A-842C11984CA0}" type="slidenum">
              <a:rPr lang="en-GB" smtClean="0"/>
              <a:pPr/>
              <a:t>39</a:t>
            </a:fld>
            <a:endParaRPr lang="en-GB"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CC054D4-0BED-4C43-B57A-842C11984CA0}" type="slidenum">
              <a:rPr lang="en-GB" smtClean="0"/>
              <a:pPr/>
              <a:t>43</a:t>
            </a:fld>
            <a:endParaRPr lang="en-GB"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CC054D4-0BED-4C43-B57A-842C11984CA0}" type="slidenum">
              <a:rPr lang="en-GB" smtClean="0"/>
              <a:pPr/>
              <a:t>44</a:t>
            </a:fld>
            <a:endParaRPr lang="en-GB"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CC054D4-0BED-4C43-B57A-842C11984CA0}" type="slidenum">
              <a:rPr lang="en-GB" smtClean="0"/>
              <a:pPr/>
              <a:t>45</a:t>
            </a:fld>
            <a:endParaRPr lang="en-GB" dirty="0"/>
          </a:p>
        </p:txBody>
      </p:sp>
    </p:spTree>
    <p:extLst>
      <p:ext uri="{BB962C8B-B14F-4D97-AF65-F5344CB8AC3E}">
        <p14:creationId xmlns:p14="http://schemas.microsoft.com/office/powerpoint/2010/main" val="2164345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CC054D4-0BED-4C43-B57A-842C11984CA0}" type="slidenum">
              <a:rPr lang="en-GB" smtClean="0"/>
              <a:pPr/>
              <a:t>47</a:t>
            </a:fld>
            <a:endParaRPr lang="en-GB"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Image source: </a:t>
            </a:r>
            <a:r>
              <a:rPr lang="en-GB" dirty="0">
                <a:hlinkClick r:id="rId3"/>
              </a:rPr>
              <a:t>http://www.uel.ac.uk/universe/issue003/bigbang.htm</a:t>
            </a:r>
            <a:endParaRPr lang="en-GB" dirty="0"/>
          </a:p>
        </p:txBody>
      </p:sp>
      <p:sp>
        <p:nvSpPr>
          <p:cNvPr id="4" name="Slide Number Placeholder 3"/>
          <p:cNvSpPr>
            <a:spLocks noGrp="1"/>
          </p:cNvSpPr>
          <p:nvPr>
            <p:ph type="sldNum" sz="quarter" idx="10"/>
          </p:nvPr>
        </p:nvSpPr>
        <p:spPr/>
        <p:txBody>
          <a:bodyPr/>
          <a:lstStyle/>
          <a:p>
            <a:fld id="{CCC054D4-0BED-4C43-B57A-842C11984CA0}" type="slidenum">
              <a:rPr lang="en-GB" smtClean="0"/>
              <a:pPr/>
              <a:t>48</a:t>
            </a:fld>
            <a:endParaRPr lang="en-GB"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CC054D4-0BED-4C43-B57A-842C11984CA0}" type="slidenum">
              <a:rPr lang="en-GB" smtClean="0"/>
              <a:pPr/>
              <a:t>18</a:t>
            </a:fld>
            <a:endParaRPr lang="en-GB" dirty="0"/>
          </a:p>
        </p:txBody>
      </p:sp>
    </p:spTree>
    <p:extLst>
      <p:ext uri="{BB962C8B-B14F-4D97-AF65-F5344CB8AC3E}">
        <p14:creationId xmlns:p14="http://schemas.microsoft.com/office/powerpoint/2010/main" val="12777933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The latest information about our workshops and other events.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Tips, advice and information on study skills.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Hundreds of interactive resources, worksheets, quizzes, and other useful things to download.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Links to the best skills development websites.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Useful information about how to maximise your study time.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Details on how to contact us.</a:t>
            </a:r>
            <a:endParaRPr kumimoji="0" lang="en-GB"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p>
            <a:pPr marL="0" indent="0">
              <a:buFont typeface="Arial" panose="020B0604020202020204" pitchFamily="34" charset="0"/>
              <a:buNone/>
            </a:pPr>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554CBF-5C15-474A-B1DD-2D551EEC19A3}"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3699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CC054D4-0BED-4C43-B57A-842C11984CA0}" type="slidenum">
              <a:rPr lang="en-GB" smtClean="0"/>
              <a:pPr/>
              <a:t>19</a:t>
            </a:fld>
            <a:endParaRPr lang="en-GB" dirty="0"/>
          </a:p>
        </p:txBody>
      </p:sp>
    </p:spTree>
    <p:extLst>
      <p:ext uri="{BB962C8B-B14F-4D97-AF65-F5344CB8AC3E}">
        <p14:creationId xmlns:p14="http://schemas.microsoft.com/office/powerpoint/2010/main" val="3780142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CC054D4-0BED-4C43-B57A-842C11984CA0}" type="slidenum">
              <a:rPr lang="en-GB" smtClean="0"/>
              <a:pPr/>
              <a:t>20</a:t>
            </a:fld>
            <a:endParaRPr lang="en-GB" dirty="0"/>
          </a:p>
        </p:txBody>
      </p:sp>
    </p:spTree>
    <p:extLst>
      <p:ext uri="{BB962C8B-B14F-4D97-AF65-F5344CB8AC3E}">
        <p14:creationId xmlns:p14="http://schemas.microsoft.com/office/powerpoint/2010/main" val="2897698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CC054D4-0BED-4C43-B57A-842C11984CA0}" type="slidenum">
              <a:rPr lang="en-GB" smtClean="0"/>
              <a:pPr/>
              <a:t>21</a:t>
            </a:fld>
            <a:endParaRPr lang="en-GB" dirty="0"/>
          </a:p>
        </p:txBody>
      </p:sp>
    </p:spTree>
    <p:extLst>
      <p:ext uri="{BB962C8B-B14F-4D97-AF65-F5344CB8AC3E}">
        <p14:creationId xmlns:p14="http://schemas.microsoft.com/office/powerpoint/2010/main" val="2630412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CC054D4-0BED-4C43-B57A-842C11984CA0}" type="slidenum">
              <a:rPr lang="en-GB" smtClean="0"/>
              <a:pPr/>
              <a:t>22</a:t>
            </a:fld>
            <a:endParaRPr lang="en-GB" dirty="0"/>
          </a:p>
        </p:txBody>
      </p:sp>
    </p:spTree>
    <p:extLst>
      <p:ext uri="{BB962C8B-B14F-4D97-AF65-F5344CB8AC3E}">
        <p14:creationId xmlns:p14="http://schemas.microsoft.com/office/powerpoint/2010/main" val="2293232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CC054D4-0BED-4C43-B57A-842C11984CA0}" type="slidenum">
              <a:rPr lang="en-GB" smtClean="0"/>
              <a:pPr/>
              <a:t>28</a:t>
            </a:fld>
            <a:endParaRPr lang="en-GB" dirty="0"/>
          </a:p>
        </p:txBody>
      </p:sp>
    </p:spTree>
    <p:extLst>
      <p:ext uri="{BB962C8B-B14F-4D97-AF65-F5344CB8AC3E}">
        <p14:creationId xmlns:p14="http://schemas.microsoft.com/office/powerpoint/2010/main" val="1183389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32F56-9912-6C4D-8AC2-96487A29CB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2303FA-3A18-4856-935D-5B69CD129D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9246BA-084F-8065-175B-7B27D55C82CC}"/>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B68A886-2A68-19B0-3D23-2268F6F5643E}"/>
              </a:ext>
            </a:extLst>
          </p:cNvPr>
          <p:cNvSpPr>
            <a:spLocks noGrp="1"/>
          </p:cNvSpPr>
          <p:nvPr>
            <p:ph type="sldNum" sz="quarter" idx="5"/>
          </p:nvPr>
        </p:nvSpPr>
        <p:spPr/>
        <p:txBody>
          <a:bodyPr/>
          <a:lstStyle/>
          <a:p>
            <a:fld id="{CCC054D4-0BED-4C43-B57A-842C11984CA0}" type="slidenum">
              <a:rPr lang="en-GB" smtClean="0"/>
              <a:pPr/>
              <a:t>29</a:t>
            </a:fld>
            <a:endParaRPr lang="en-GB" dirty="0"/>
          </a:p>
        </p:txBody>
      </p:sp>
    </p:spTree>
    <p:extLst>
      <p:ext uri="{BB962C8B-B14F-4D97-AF65-F5344CB8AC3E}">
        <p14:creationId xmlns:p14="http://schemas.microsoft.com/office/powerpoint/2010/main" val="30443656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descr="I:\D94\DATA\Corporate Marketing\Brand Development\Master Brand Assets\Master Logo+River Lockups\UEL BRANDING DEVICE CITE rgb.png"/>
          <p:cNvPicPr>
            <a:picLocks noChangeAspect="1" noChangeArrowheads="1"/>
          </p:cNvPicPr>
          <p:nvPr/>
        </p:nvPicPr>
        <p:blipFill>
          <a:blip r:embed="rId2" cstate="print"/>
          <a:srcRect/>
          <a:stretch>
            <a:fillRect/>
          </a:stretch>
        </p:blipFill>
        <p:spPr bwMode="auto">
          <a:xfrm>
            <a:off x="-3714808" y="3428844"/>
            <a:ext cx="15716984" cy="3929246"/>
          </a:xfrm>
          <a:prstGeom prst="rect">
            <a:avLst/>
          </a:prstGeom>
          <a:noFill/>
        </p:spPr>
      </p:pic>
      <p:sp>
        <p:nvSpPr>
          <p:cNvPr id="2" name="Title 1"/>
          <p:cNvSpPr>
            <a:spLocks noGrp="1"/>
          </p:cNvSpPr>
          <p:nvPr>
            <p:ph type="ctrTitle" hasCustomPrompt="1"/>
          </p:nvPr>
        </p:nvSpPr>
        <p:spPr>
          <a:xfrm>
            <a:off x="714348" y="1000108"/>
            <a:ext cx="7715304" cy="1285884"/>
          </a:xfrm>
        </p:spPr>
        <p:txBody>
          <a:bodyPr/>
          <a:lstStyle>
            <a:lvl1pPr algn="l">
              <a:defRPr baseline="0">
                <a:solidFill>
                  <a:schemeClr val="tx1"/>
                </a:solidFill>
              </a:defRPr>
            </a:lvl1pPr>
          </a:lstStyle>
          <a:p>
            <a:r>
              <a:rPr lang="en-US" dirty="0"/>
              <a:t>School of Architecture, Computing and Engineering.</a:t>
            </a:r>
            <a:endParaRPr lang="en-GB" dirty="0"/>
          </a:p>
        </p:txBody>
      </p:sp>
      <p:sp>
        <p:nvSpPr>
          <p:cNvPr id="3" name="Subtitle 2"/>
          <p:cNvSpPr>
            <a:spLocks noGrp="1"/>
          </p:cNvSpPr>
          <p:nvPr>
            <p:ph type="subTitle" idx="1"/>
          </p:nvPr>
        </p:nvSpPr>
        <p:spPr>
          <a:xfrm>
            <a:off x="714348" y="2357430"/>
            <a:ext cx="6400800" cy="1752600"/>
          </a:xfrm>
        </p:spPr>
        <p:txBody>
          <a:bodyPr/>
          <a:lstStyle>
            <a:lvl1pPr marL="0" indent="0" algn="l">
              <a:buNone/>
              <a:defRPr>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4847F499-35EC-47F5-ADA8-AEB26AC70B62}" type="slidenum">
              <a:rPr lang="en-GB" smtClean="0"/>
              <a:pPr/>
              <a:t>‹#›</a:t>
            </a:fld>
            <a:endParaRPr lang="en-GB" dirty="0"/>
          </a:p>
        </p:txBody>
      </p:sp>
      <p:pic>
        <p:nvPicPr>
          <p:cNvPr id="8" name="Picture 2" descr="I:\D94\DATA\Corporate Marketing\Brand Development\Master Brand Assets\Master Logo+River Lockups\UEL BRANDING DEVICE CITE rgb.png"/>
          <p:cNvPicPr>
            <a:picLocks noChangeAspect="1" noChangeArrowheads="1"/>
          </p:cNvPicPr>
          <p:nvPr userDrawn="1"/>
        </p:nvPicPr>
        <p:blipFill>
          <a:blip r:embed="rId2" cstate="print"/>
          <a:srcRect/>
          <a:stretch>
            <a:fillRect/>
          </a:stretch>
        </p:blipFill>
        <p:spPr bwMode="auto">
          <a:xfrm>
            <a:off x="-3714808" y="3428844"/>
            <a:ext cx="15716984" cy="3929246"/>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14348" y="1000108"/>
            <a:ext cx="7715304" cy="1285884"/>
          </a:xfrm>
        </p:spPr>
        <p:txBody>
          <a:bodyPr/>
          <a:lstStyle>
            <a:lvl1pPr algn="l">
              <a:defRPr baseline="0">
                <a:solidFill>
                  <a:srgbClr val="00CCCC"/>
                </a:solidFill>
              </a:defRPr>
            </a:lvl1pPr>
          </a:lstStyle>
          <a:p>
            <a:r>
              <a:rPr lang="en-US" dirty="0"/>
              <a:t>School of Architecture, Computing and Engineering.</a:t>
            </a:r>
            <a:endParaRPr lang="en-GB" dirty="0"/>
          </a:p>
        </p:txBody>
      </p:sp>
      <p:sp>
        <p:nvSpPr>
          <p:cNvPr id="3" name="Subtitle 2"/>
          <p:cNvSpPr>
            <a:spLocks noGrp="1"/>
          </p:cNvSpPr>
          <p:nvPr>
            <p:ph type="subTitle" idx="1"/>
          </p:nvPr>
        </p:nvSpPr>
        <p:spPr>
          <a:xfrm>
            <a:off x="714348" y="2357430"/>
            <a:ext cx="6400800" cy="1752600"/>
          </a:xfrm>
        </p:spPr>
        <p:txBody>
          <a:bodyPr/>
          <a:lstStyle>
            <a:lvl1pPr marL="0" indent="0" algn="l">
              <a:buNone/>
              <a:defRPr>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4847F499-35EC-47F5-ADA8-AEB26AC70B62}" type="slidenum">
              <a:rPr lang="en-GB" smtClean="0"/>
              <a:pPr/>
              <a:t>‹#›</a:t>
            </a:fld>
            <a:endParaRPr lang="en-GB" dirty="0"/>
          </a:p>
        </p:txBody>
      </p:sp>
    </p:spTree>
    <p:extLst>
      <p:ext uri="{BB962C8B-B14F-4D97-AF65-F5344CB8AC3E}">
        <p14:creationId xmlns:p14="http://schemas.microsoft.com/office/powerpoint/2010/main" val="1520081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a:ln>
            <a:solidFill>
              <a:schemeClr val="bg2"/>
            </a:solidFill>
          </a:ln>
        </p:spPr>
        <p:txBody>
          <a:bodyPr/>
          <a:lstStyle>
            <a:lvl1pPr algn="l">
              <a:defRPr b="1"/>
            </a:lvl1pPr>
          </a:lstStyle>
          <a:p>
            <a:r>
              <a:rPr lang="en-US" dirty="0"/>
              <a:t>Click to edit Master title style</a:t>
            </a:r>
            <a:endParaRPr lang="en-GB" dirty="0"/>
          </a:p>
        </p:txBody>
      </p:sp>
      <p:sp>
        <p:nvSpPr>
          <p:cNvPr id="3" name="Content Placeholder 2"/>
          <p:cNvSpPr>
            <a:spLocks noGrp="1"/>
          </p:cNvSpPr>
          <p:nvPr>
            <p:ph idx="1"/>
          </p:nvPr>
        </p:nvSpPr>
        <p:spPr>
          <a:xfrm>
            <a:off x="500034" y="1500174"/>
            <a:ext cx="8229600" cy="4525963"/>
          </a:xfrm>
        </p:spPr>
        <p:txBody>
          <a:bodyPr/>
          <a:lstStyle>
            <a:lvl1pPr>
              <a:defRPr>
                <a:solidFill>
                  <a:srgbClr val="485E2A"/>
                </a:solidFill>
              </a:defRPr>
            </a:lvl1pPr>
            <a:lvl2pPr>
              <a:defRPr>
                <a:solidFill>
                  <a:srgbClr val="485E2A"/>
                </a:solidFill>
              </a:defRPr>
            </a:lvl2pPr>
            <a:lvl3pPr>
              <a:defRPr>
                <a:solidFill>
                  <a:srgbClr val="485E2A"/>
                </a:solidFill>
              </a:defRPr>
            </a:lvl3pPr>
            <a:lvl4pPr>
              <a:defRPr>
                <a:solidFill>
                  <a:srgbClr val="485E2A"/>
                </a:solidFill>
              </a:defRPr>
            </a:lvl4pPr>
            <a:lvl5pPr>
              <a:defRPr>
                <a:solidFill>
                  <a:srgbClr val="485E2A"/>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9775622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GB"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8087343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GB"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394499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GB" dirty="0"/>
          </a:p>
        </p:txBody>
      </p:sp>
    </p:spTree>
    <p:extLst>
      <p:ext uri="{BB962C8B-B14F-4D97-AF65-F5344CB8AC3E}">
        <p14:creationId xmlns:p14="http://schemas.microsoft.com/office/powerpoint/2010/main" val="30619520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79848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9574664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en-GB"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5612022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Rectangle 4"/>
          <p:cNvSpPr>
            <a:spLocks noGrp="1" noChangeArrowheads="1"/>
          </p:cNvSpPr>
          <p:nvPr>
            <p:ph type="dt" sz="half" idx="10"/>
          </p:nvPr>
        </p:nvSpPr>
        <p:spPr>
          <a:ln/>
        </p:spPr>
        <p:txBody>
          <a:bodyPr/>
          <a:lstStyle>
            <a:lvl1pPr>
              <a:defRPr/>
            </a:lvl1pPr>
          </a:lstStyle>
          <a:p>
            <a:pPr>
              <a:defRPr/>
            </a:pPr>
            <a:endParaRPr lang="en-GB" altLang="en-US" dirty="0"/>
          </a:p>
        </p:txBody>
      </p:sp>
      <p:sp>
        <p:nvSpPr>
          <p:cNvPr id="7" name="Rectangle 5"/>
          <p:cNvSpPr>
            <a:spLocks noGrp="1" noChangeArrowheads="1"/>
          </p:cNvSpPr>
          <p:nvPr>
            <p:ph type="ftr" sz="quarter" idx="11"/>
          </p:nvPr>
        </p:nvSpPr>
        <p:spPr>
          <a:ln/>
        </p:spPr>
        <p:txBody>
          <a:bodyPr/>
          <a:lstStyle>
            <a:lvl1pPr>
              <a:defRPr/>
            </a:lvl1pPr>
          </a:lstStyle>
          <a:p>
            <a:pPr>
              <a:defRPr/>
            </a:pPr>
            <a:endParaRPr lang="en-GB" altLang="en-US" dirty="0"/>
          </a:p>
        </p:txBody>
      </p:sp>
      <p:sp>
        <p:nvSpPr>
          <p:cNvPr id="8" name="Rectangle 6"/>
          <p:cNvSpPr>
            <a:spLocks noGrp="1" noChangeArrowheads="1"/>
          </p:cNvSpPr>
          <p:nvPr>
            <p:ph type="sldNum" sz="quarter" idx="12"/>
          </p:nvPr>
        </p:nvSpPr>
        <p:spPr>
          <a:ln/>
        </p:spPr>
        <p:txBody>
          <a:bodyPr/>
          <a:lstStyle>
            <a:lvl1pPr>
              <a:defRPr/>
            </a:lvl1pPr>
          </a:lstStyle>
          <a:p>
            <a:pPr>
              <a:defRPr/>
            </a:pPr>
            <a:fld id="{EB3E60A6-BBC3-4F8A-9947-AC134C13E015}" type="slidenum">
              <a:rPr lang="en-GB" altLang="en-US"/>
              <a:pPr>
                <a:defRPr/>
              </a:pPr>
              <a:t>‹#›</a:t>
            </a:fld>
            <a:endParaRPr lang="en-GB" altLang="en-US" dirty="0"/>
          </a:p>
        </p:txBody>
      </p:sp>
    </p:spTree>
    <p:extLst>
      <p:ext uri="{BB962C8B-B14F-4D97-AF65-F5344CB8AC3E}">
        <p14:creationId xmlns:p14="http://schemas.microsoft.com/office/powerpoint/2010/main" val="15381780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219200" y="304800"/>
            <a:ext cx="7772400" cy="12065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1219200" y="1600200"/>
            <a:ext cx="3810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lipArt Placeholder 3"/>
          <p:cNvSpPr>
            <a:spLocks noGrp="1"/>
          </p:cNvSpPr>
          <p:nvPr>
            <p:ph type="clipArt" sz="half" idx="2"/>
          </p:nvPr>
        </p:nvSpPr>
        <p:spPr>
          <a:xfrm>
            <a:off x="5181600" y="1600200"/>
            <a:ext cx="3810000" cy="4495800"/>
          </a:xfrm>
        </p:spPr>
        <p:txBody>
          <a:bodyPr/>
          <a:lstStyle/>
          <a:p>
            <a:endParaRPr lang="en-GB" dirty="0"/>
          </a:p>
        </p:txBody>
      </p:sp>
      <p:sp>
        <p:nvSpPr>
          <p:cNvPr id="5" name="Date Placeholder 4"/>
          <p:cNvSpPr>
            <a:spLocks noGrp="1"/>
          </p:cNvSpPr>
          <p:nvPr>
            <p:ph type="dt" sz="half" idx="10"/>
          </p:nvPr>
        </p:nvSpPr>
        <p:spPr>
          <a:xfrm>
            <a:off x="1143000" y="6400800"/>
            <a:ext cx="1905000" cy="457200"/>
          </a:xfrm>
        </p:spPr>
        <p:txBody>
          <a:bodyPr/>
          <a:lstStyle>
            <a:lvl1pPr>
              <a:defRPr/>
            </a:lvl1pPr>
          </a:lstStyle>
          <a:p>
            <a:endParaRPr lang="en-US" dirty="0"/>
          </a:p>
        </p:txBody>
      </p:sp>
      <p:sp>
        <p:nvSpPr>
          <p:cNvPr id="6" name="Footer Placeholder 5"/>
          <p:cNvSpPr>
            <a:spLocks noGrp="1"/>
          </p:cNvSpPr>
          <p:nvPr>
            <p:ph type="ftr" sz="quarter" idx="11"/>
          </p:nvPr>
        </p:nvSpPr>
        <p:spPr>
          <a:xfrm>
            <a:off x="3581400" y="6400800"/>
            <a:ext cx="2895600" cy="457200"/>
          </a:xfrm>
        </p:spPr>
        <p:txBody>
          <a:bodyPr/>
          <a:lstStyle>
            <a:lvl1pPr>
              <a:defRPr/>
            </a:lvl1pPr>
          </a:lstStyle>
          <a:p>
            <a:endParaRPr lang="en-US" dirty="0"/>
          </a:p>
        </p:txBody>
      </p:sp>
      <p:sp>
        <p:nvSpPr>
          <p:cNvPr id="7" name="Slide Number Placeholder 6"/>
          <p:cNvSpPr>
            <a:spLocks noGrp="1"/>
          </p:cNvSpPr>
          <p:nvPr>
            <p:ph type="sldNum" sz="quarter" idx="12"/>
          </p:nvPr>
        </p:nvSpPr>
        <p:spPr>
          <a:xfrm>
            <a:off x="7239000" y="6400800"/>
            <a:ext cx="1905000" cy="457200"/>
          </a:xfrm>
        </p:spPr>
        <p:txBody>
          <a:bodyPr/>
          <a:lstStyle>
            <a:lvl1pPr>
              <a:defRPr/>
            </a:lvl1pPr>
          </a:lstStyle>
          <a:p>
            <a:fld id="{8E8CAEC1-FF50-43FD-BF3C-ED530B949B84}" type="slidenum">
              <a:rPr lang="en-US"/>
              <a:pPr/>
              <a:t>‹#›</a:t>
            </a:fld>
            <a:endParaRPr lang="en-US" dirty="0"/>
          </a:p>
        </p:txBody>
      </p:sp>
    </p:spTree>
    <p:extLst>
      <p:ext uri="{BB962C8B-B14F-4D97-AF65-F5344CB8AC3E}">
        <p14:creationId xmlns:p14="http://schemas.microsoft.com/office/powerpoint/2010/main" val="1179189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21" name="Picture 20" descr="cite-02.jpg"/>
          <p:cNvPicPr>
            <a:picLocks noChangeAspect="1"/>
          </p:cNvPicPr>
          <p:nvPr/>
        </p:nvPicPr>
        <p:blipFill>
          <a:blip r:embed="rId2" cstate="print"/>
          <a:stretch>
            <a:fillRect/>
          </a:stretch>
        </p:blipFill>
        <p:spPr>
          <a:xfrm>
            <a:off x="6447051" y="5753593"/>
            <a:ext cx="2696949" cy="1104407"/>
          </a:xfrm>
          <a:prstGeom prst="rect">
            <a:avLst/>
          </a:prstGeom>
        </p:spPr>
      </p:pic>
      <p:sp>
        <p:nvSpPr>
          <p:cNvPr id="2" name="Title 1"/>
          <p:cNvSpPr>
            <a:spLocks noGrp="1"/>
          </p:cNvSpPr>
          <p:nvPr>
            <p:ph type="title"/>
          </p:nvPr>
        </p:nvSpPr>
        <p:spPr>
          <a:solidFill>
            <a:schemeClr val="bg1"/>
          </a:solidFill>
          <a:ln>
            <a:solidFill>
              <a:schemeClr val="bg2"/>
            </a:solidFill>
          </a:ln>
        </p:spPr>
        <p:txBody>
          <a:bodyPr/>
          <a:lstStyle>
            <a:lvl1pPr algn="l">
              <a:defRPr/>
            </a:lvl1pPr>
          </a:lstStyle>
          <a:p>
            <a:r>
              <a:rPr lang="en-US"/>
              <a:t>Click to edit Master title style</a:t>
            </a:r>
            <a:endParaRPr lang="en-GB" dirty="0"/>
          </a:p>
        </p:txBody>
      </p:sp>
      <p:sp>
        <p:nvSpPr>
          <p:cNvPr id="3" name="Content Placeholder 2"/>
          <p:cNvSpPr>
            <a:spLocks noGrp="1"/>
          </p:cNvSpPr>
          <p:nvPr>
            <p:ph idx="1"/>
          </p:nvPr>
        </p:nvSpPr>
        <p:spPr>
          <a:xfrm>
            <a:off x="500034" y="1500174"/>
            <a:ext cx="8229600" cy="4525963"/>
          </a:xfrm>
        </p:spPr>
        <p:txBody>
          <a:bodyPr/>
          <a:lstStyle>
            <a:lvl1pPr>
              <a:defRPr>
                <a:solidFill>
                  <a:srgbClr val="485E2A"/>
                </a:solidFill>
              </a:defRPr>
            </a:lvl1pPr>
            <a:lvl2pPr>
              <a:defRPr>
                <a:solidFill>
                  <a:srgbClr val="485E2A"/>
                </a:solidFill>
              </a:defRPr>
            </a:lvl2pPr>
            <a:lvl3pPr>
              <a:defRPr>
                <a:solidFill>
                  <a:srgbClr val="485E2A"/>
                </a:solidFill>
              </a:defRPr>
            </a:lvl3pPr>
            <a:lvl4pPr>
              <a:defRPr>
                <a:solidFill>
                  <a:srgbClr val="485E2A"/>
                </a:solidFill>
              </a:defRPr>
            </a:lvl4pPr>
            <a:lvl5pPr>
              <a:defRPr>
                <a:solidFill>
                  <a:srgbClr val="485E2A"/>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5" name="Picture 4" descr="cite-02.jpg"/>
          <p:cNvPicPr>
            <a:picLocks noChangeAspect="1"/>
          </p:cNvPicPr>
          <p:nvPr userDrawn="1"/>
        </p:nvPicPr>
        <p:blipFill>
          <a:blip r:embed="rId2" cstate="print"/>
          <a:stretch>
            <a:fillRect/>
          </a:stretch>
        </p:blipFill>
        <p:spPr>
          <a:xfrm>
            <a:off x="6447051" y="5753593"/>
            <a:ext cx="2696949" cy="1104407"/>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457200" y="1719263"/>
            <a:ext cx="40386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719263"/>
            <a:ext cx="40386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a:xfrm>
            <a:off x="457200" y="6248400"/>
            <a:ext cx="2133600" cy="457200"/>
          </a:xfrm>
        </p:spPr>
        <p:txBody>
          <a:bodyPr/>
          <a:lstStyle>
            <a:lvl1pPr>
              <a:defRPr/>
            </a:lvl1pPr>
          </a:lstStyle>
          <a:p>
            <a:endParaRPr lang="en-GB" altLang="en-US" dirty="0"/>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GB" altLang="en-US" dirty="0"/>
          </a:p>
        </p:txBody>
      </p:sp>
      <p:sp>
        <p:nvSpPr>
          <p:cNvPr id="7" name="Slide Number Placeholder 6"/>
          <p:cNvSpPr>
            <a:spLocks noGrp="1"/>
          </p:cNvSpPr>
          <p:nvPr>
            <p:ph type="sldNum" sz="quarter" idx="12"/>
          </p:nvPr>
        </p:nvSpPr>
        <p:spPr>
          <a:xfrm>
            <a:off x="6553200" y="6248400"/>
            <a:ext cx="2133600" cy="457200"/>
          </a:xfrm>
        </p:spPr>
        <p:txBody>
          <a:bodyPr/>
          <a:lstStyle>
            <a:lvl1pPr>
              <a:defRPr/>
            </a:lvl1pPr>
          </a:lstStyle>
          <a:p>
            <a:fld id="{67C4ABEA-728C-4B8D-87EF-CC3018C0CDC8}" type="slidenum">
              <a:rPr lang="en-GB" altLang="en-US"/>
              <a:pPr/>
              <a:t>‹#›</a:t>
            </a:fld>
            <a:endParaRPr lang="en-GB" altLang="en-US" dirty="0"/>
          </a:p>
        </p:txBody>
      </p:sp>
    </p:spTree>
    <p:extLst>
      <p:ext uri="{BB962C8B-B14F-4D97-AF65-F5344CB8AC3E}">
        <p14:creationId xmlns:p14="http://schemas.microsoft.com/office/powerpoint/2010/main" val="2047607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7391400" cy="1143000"/>
          </a:xfrm>
        </p:spPr>
        <p:txBody>
          <a:bodyPr/>
          <a:lstStyle/>
          <a:p>
            <a:r>
              <a:rPr lang="en-US"/>
              <a:t>Click to edit Master title style</a:t>
            </a:r>
            <a:endParaRPr lang="en-GB"/>
          </a:p>
        </p:txBody>
      </p:sp>
      <p:sp>
        <p:nvSpPr>
          <p:cNvPr id="3" name="ClipArt Placeholder 2"/>
          <p:cNvSpPr>
            <a:spLocks noGrp="1"/>
          </p:cNvSpPr>
          <p:nvPr>
            <p:ph type="clipArt" sz="half" idx="1"/>
          </p:nvPr>
        </p:nvSpPr>
        <p:spPr>
          <a:xfrm>
            <a:off x="228600" y="1981200"/>
            <a:ext cx="3619500" cy="4114800"/>
          </a:xfrm>
        </p:spPr>
        <p:txBody>
          <a:bodyPr/>
          <a:lstStyle/>
          <a:p>
            <a:endParaRPr lang="en-GB" dirty="0"/>
          </a:p>
        </p:txBody>
      </p:sp>
      <p:sp>
        <p:nvSpPr>
          <p:cNvPr id="4" name="Text Placeholder 3"/>
          <p:cNvSpPr>
            <a:spLocks noGrp="1"/>
          </p:cNvSpPr>
          <p:nvPr>
            <p:ph type="body" sz="half" idx="2"/>
          </p:nvPr>
        </p:nvSpPr>
        <p:spPr>
          <a:xfrm>
            <a:off x="4000500" y="1981200"/>
            <a:ext cx="36195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a:xfrm>
            <a:off x="228600" y="6248400"/>
            <a:ext cx="1828800" cy="457200"/>
          </a:xfrm>
        </p:spPr>
        <p:txBody>
          <a:bodyPr/>
          <a:lstStyle>
            <a:lvl1pPr>
              <a:defRPr/>
            </a:lvl1pPr>
          </a:lstStyle>
          <a:p>
            <a:endParaRPr lang="en-US" dirty="0"/>
          </a:p>
        </p:txBody>
      </p:sp>
      <p:sp>
        <p:nvSpPr>
          <p:cNvPr id="6" name="Footer Placeholder 5"/>
          <p:cNvSpPr>
            <a:spLocks noGrp="1"/>
          </p:cNvSpPr>
          <p:nvPr>
            <p:ph type="ftr" sz="quarter" idx="11"/>
          </p:nvPr>
        </p:nvSpPr>
        <p:spPr>
          <a:xfrm>
            <a:off x="2514600" y="6248400"/>
            <a:ext cx="3048000" cy="457200"/>
          </a:xfrm>
        </p:spPr>
        <p:txBody>
          <a:bodyPr/>
          <a:lstStyle>
            <a:lvl1pPr>
              <a:defRPr/>
            </a:lvl1pPr>
          </a:lstStyle>
          <a:p>
            <a:endParaRPr lang="en-US" dirty="0"/>
          </a:p>
        </p:txBody>
      </p:sp>
      <p:sp>
        <p:nvSpPr>
          <p:cNvPr id="7" name="Slide Number Placeholder 6"/>
          <p:cNvSpPr>
            <a:spLocks noGrp="1"/>
          </p:cNvSpPr>
          <p:nvPr>
            <p:ph type="sldNum" sz="quarter" idx="12"/>
          </p:nvPr>
        </p:nvSpPr>
        <p:spPr>
          <a:xfrm>
            <a:off x="6096000" y="6248400"/>
            <a:ext cx="1524000" cy="457200"/>
          </a:xfrm>
        </p:spPr>
        <p:txBody>
          <a:bodyPr/>
          <a:lstStyle>
            <a:lvl1pPr>
              <a:defRPr/>
            </a:lvl1pPr>
          </a:lstStyle>
          <a:p>
            <a:fld id="{BF18370C-04A4-4510-B0E3-621BE6891E85}" type="slidenum">
              <a:rPr lang="en-US"/>
              <a:pPr/>
              <a:t>‹#›</a:t>
            </a:fld>
            <a:endParaRPr lang="en-US" dirty="0"/>
          </a:p>
        </p:txBody>
      </p:sp>
    </p:spTree>
    <p:extLst>
      <p:ext uri="{BB962C8B-B14F-4D97-AF65-F5344CB8AC3E}">
        <p14:creationId xmlns:p14="http://schemas.microsoft.com/office/powerpoint/2010/main" val="723308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6" name="Picture 5" descr="cite-02.jpg"/>
          <p:cNvPicPr>
            <a:picLocks noChangeAspect="1"/>
          </p:cNvPicPr>
          <p:nvPr/>
        </p:nvPicPr>
        <p:blipFill>
          <a:blip r:embed="rId2" cstate="print"/>
          <a:stretch>
            <a:fillRect/>
          </a:stretch>
        </p:blipFill>
        <p:spPr>
          <a:xfrm>
            <a:off x="6447051" y="5753593"/>
            <a:ext cx="2696949" cy="1104407"/>
          </a:xfrm>
          <a:prstGeom prst="rect">
            <a:avLst/>
          </a:prstGeom>
        </p:spPr>
      </p:pic>
      <p:sp>
        <p:nvSpPr>
          <p:cNvPr id="2" name="Title 1"/>
          <p:cNvSpPr>
            <a:spLocks noGrp="1"/>
          </p:cNvSpPr>
          <p:nvPr>
            <p:ph type="title"/>
          </p:nvPr>
        </p:nvSpPr>
        <p:spPr/>
        <p:txBody>
          <a:bodyPr/>
          <a:lstStyle>
            <a:lvl1pPr algn="l">
              <a:defRPr/>
            </a:lvl1pPr>
          </a:lstStyle>
          <a:p>
            <a:r>
              <a:rPr lang="en-US"/>
              <a:t>Click to edit Master title style</a:t>
            </a:r>
            <a:endParaRPr lang="en-GB"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7" name="Picture 6" descr="cite-02.jpg"/>
          <p:cNvPicPr>
            <a:picLocks noChangeAspect="1"/>
          </p:cNvPicPr>
          <p:nvPr userDrawn="1"/>
        </p:nvPicPr>
        <p:blipFill>
          <a:blip r:embed="rId2" cstate="print"/>
          <a:stretch>
            <a:fillRect/>
          </a:stretch>
        </p:blipFill>
        <p:spPr>
          <a:xfrm>
            <a:off x="6447051" y="5753593"/>
            <a:ext cx="2696949" cy="1104407"/>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9" name="Picture 8" descr="cite-02.jpg"/>
          <p:cNvPicPr>
            <a:picLocks noChangeAspect="1"/>
          </p:cNvPicPr>
          <p:nvPr/>
        </p:nvPicPr>
        <p:blipFill>
          <a:blip r:embed="rId2" cstate="print"/>
          <a:stretch>
            <a:fillRect/>
          </a:stretch>
        </p:blipFill>
        <p:spPr>
          <a:xfrm>
            <a:off x="6447051" y="5753593"/>
            <a:ext cx="2696949" cy="1104407"/>
          </a:xfrm>
          <a:prstGeom prst="rect">
            <a:avLst/>
          </a:prstGeom>
        </p:spPr>
      </p:pic>
      <p:sp>
        <p:nvSpPr>
          <p:cNvPr id="2" name="Title 1"/>
          <p:cNvSpPr>
            <a:spLocks noGrp="1"/>
          </p:cNvSpPr>
          <p:nvPr>
            <p:ph type="title"/>
          </p:nvPr>
        </p:nvSpPr>
        <p:spPr/>
        <p:txBody>
          <a:bodyPr/>
          <a:lstStyle>
            <a:lvl1pPr algn="l">
              <a:defRPr/>
            </a:lvl1pPr>
          </a:lstStyle>
          <a:p>
            <a:r>
              <a:rPr lang="en-US"/>
              <a:t>Click to edit Master title style</a:t>
            </a:r>
            <a:endParaRPr lang="en-GB"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8" name="Picture 7" descr="cite-02.jpg"/>
          <p:cNvPicPr>
            <a:picLocks noChangeAspect="1"/>
          </p:cNvPicPr>
          <p:nvPr userDrawn="1"/>
        </p:nvPicPr>
        <p:blipFill>
          <a:blip r:embed="rId2" cstate="print"/>
          <a:stretch>
            <a:fillRect/>
          </a:stretch>
        </p:blipFill>
        <p:spPr>
          <a:xfrm>
            <a:off x="6447051" y="5753593"/>
            <a:ext cx="2696949" cy="1104407"/>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5" name="Picture 4" descr="cite-02.jpg"/>
          <p:cNvPicPr>
            <a:picLocks noChangeAspect="1"/>
          </p:cNvPicPr>
          <p:nvPr/>
        </p:nvPicPr>
        <p:blipFill>
          <a:blip r:embed="rId2" cstate="print"/>
          <a:stretch>
            <a:fillRect/>
          </a:stretch>
        </p:blipFill>
        <p:spPr>
          <a:xfrm>
            <a:off x="6447051" y="5753593"/>
            <a:ext cx="2696949" cy="1104407"/>
          </a:xfrm>
          <a:prstGeom prst="rect">
            <a:avLst/>
          </a:prstGeom>
        </p:spPr>
      </p:pic>
      <p:sp>
        <p:nvSpPr>
          <p:cNvPr id="2" name="Title 1"/>
          <p:cNvSpPr>
            <a:spLocks noGrp="1"/>
          </p:cNvSpPr>
          <p:nvPr>
            <p:ph type="title"/>
          </p:nvPr>
        </p:nvSpPr>
        <p:spPr/>
        <p:txBody>
          <a:bodyPr/>
          <a:lstStyle>
            <a:lvl1pPr algn="l">
              <a:defRPr/>
            </a:lvl1pPr>
          </a:lstStyle>
          <a:p>
            <a:r>
              <a:rPr lang="en-US"/>
              <a:t>Click to edit Master title style</a:t>
            </a:r>
            <a:endParaRPr lang="en-GB" dirty="0"/>
          </a:p>
        </p:txBody>
      </p:sp>
      <p:pic>
        <p:nvPicPr>
          <p:cNvPr id="4" name="Picture 3" descr="cite-02.jpg"/>
          <p:cNvPicPr>
            <a:picLocks noChangeAspect="1"/>
          </p:cNvPicPr>
          <p:nvPr userDrawn="1"/>
        </p:nvPicPr>
        <p:blipFill>
          <a:blip r:embed="rId2" cstate="print"/>
          <a:stretch>
            <a:fillRect/>
          </a:stretch>
        </p:blipFill>
        <p:spPr>
          <a:xfrm>
            <a:off x="6447051" y="5753593"/>
            <a:ext cx="2696949" cy="1104407"/>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7" name="Picture 6" descr="cite-02.jpg"/>
          <p:cNvPicPr>
            <a:picLocks noChangeAspect="1"/>
          </p:cNvPicPr>
          <p:nvPr/>
        </p:nvPicPr>
        <p:blipFill>
          <a:blip r:embed="rId2" cstate="print"/>
          <a:stretch>
            <a:fillRect/>
          </a:stretch>
        </p:blipFill>
        <p:spPr>
          <a:xfrm>
            <a:off x="6447051" y="5753593"/>
            <a:ext cx="2696949" cy="1104407"/>
          </a:xfrm>
          <a:prstGeom prst="rect">
            <a:avLst/>
          </a:prstGeom>
        </p:spPr>
      </p:pic>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6" name="Picture 5" descr="cite-02.jpg"/>
          <p:cNvPicPr>
            <a:picLocks noChangeAspect="1"/>
          </p:cNvPicPr>
          <p:nvPr userDrawn="1"/>
        </p:nvPicPr>
        <p:blipFill>
          <a:blip r:embed="rId2" cstate="print"/>
          <a:stretch>
            <a:fillRect/>
          </a:stretch>
        </p:blipFill>
        <p:spPr>
          <a:xfrm>
            <a:off x="6447051" y="5753593"/>
            <a:ext cx="2696949" cy="1104407"/>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7" name="Picture 6" descr="cite-02.jpg"/>
          <p:cNvPicPr>
            <a:picLocks noChangeAspect="1"/>
          </p:cNvPicPr>
          <p:nvPr/>
        </p:nvPicPr>
        <p:blipFill>
          <a:blip r:embed="rId2" cstate="print"/>
          <a:stretch>
            <a:fillRect/>
          </a:stretch>
        </p:blipFill>
        <p:spPr>
          <a:xfrm>
            <a:off x="6447051" y="5753593"/>
            <a:ext cx="2696949" cy="1104407"/>
          </a:xfrm>
          <a:prstGeom prst="rect">
            <a:avLst/>
          </a:prstGeom>
        </p:spPr>
      </p:pic>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en-GB"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6" name="Picture 5" descr="cite-02.jpg"/>
          <p:cNvPicPr>
            <a:picLocks noChangeAspect="1"/>
          </p:cNvPicPr>
          <p:nvPr userDrawn="1"/>
        </p:nvPicPr>
        <p:blipFill>
          <a:blip r:embed="rId2" cstate="print"/>
          <a:stretch>
            <a:fillRect/>
          </a:stretch>
        </p:blipFill>
        <p:spPr>
          <a:xfrm>
            <a:off x="6447051" y="5753593"/>
            <a:ext cx="2696949" cy="1104407"/>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1295400" y="1219200"/>
            <a:ext cx="7086600" cy="1447800"/>
          </a:xfrm>
        </p:spPr>
        <p:txBody>
          <a:bodyPr/>
          <a:lstStyle/>
          <a:p>
            <a:r>
              <a:rPr lang="en-US"/>
              <a:t>Click to edit Master title style</a:t>
            </a:r>
            <a:endParaRPr lang="en-GB"/>
          </a:p>
        </p:txBody>
      </p:sp>
      <p:sp>
        <p:nvSpPr>
          <p:cNvPr id="3" name="ClipArt Placeholder 2"/>
          <p:cNvSpPr>
            <a:spLocks noGrp="1"/>
          </p:cNvSpPr>
          <p:nvPr>
            <p:ph type="clipArt" sz="half" idx="1"/>
          </p:nvPr>
        </p:nvSpPr>
        <p:spPr>
          <a:xfrm>
            <a:off x="1295400" y="2819400"/>
            <a:ext cx="3467100" cy="3352800"/>
          </a:xfrm>
        </p:spPr>
        <p:txBody>
          <a:bodyPr/>
          <a:lstStyle/>
          <a:p>
            <a:endParaRPr lang="en-GB"/>
          </a:p>
        </p:txBody>
      </p:sp>
      <p:sp>
        <p:nvSpPr>
          <p:cNvPr id="4" name="Text Placeholder 3"/>
          <p:cNvSpPr>
            <a:spLocks noGrp="1"/>
          </p:cNvSpPr>
          <p:nvPr>
            <p:ph type="body" sz="half" idx="2"/>
          </p:nvPr>
        </p:nvSpPr>
        <p:spPr>
          <a:xfrm>
            <a:off x="4914900" y="2819400"/>
            <a:ext cx="3467100" cy="335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a:xfrm>
            <a:off x="6553200" y="6507163"/>
            <a:ext cx="1828800" cy="274637"/>
          </a:xfrm>
        </p:spPr>
        <p:txBody>
          <a:bodyPr/>
          <a:lstStyle>
            <a:lvl1pPr>
              <a:defRPr/>
            </a:lvl1pPr>
          </a:lstStyle>
          <a:p>
            <a:endParaRPr lang="en-US"/>
          </a:p>
        </p:txBody>
      </p:sp>
      <p:sp>
        <p:nvSpPr>
          <p:cNvPr id="6" name="Footer Placeholder 5"/>
          <p:cNvSpPr>
            <a:spLocks noGrp="1"/>
          </p:cNvSpPr>
          <p:nvPr>
            <p:ph type="ftr" sz="quarter" idx="11"/>
          </p:nvPr>
        </p:nvSpPr>
        <p:spPr>
          <a:xfrm>
            <a:off x="1295400" y="6507163"/>
            <a:ext cx="2895600" cy="274637"/>
          </a:xfrm>
        </p:spPr>
        <p:txBody>
          <a:bodyPr/>
          <a:lstStyle>
            <a:lvl1pPr>
              <a:defRPr/>
            </a:lvl1pPr>
          </a:lstStyle>
          <a:p>
            <a:endParaRPr lang="en-US"/>
          </a:p>
        </p:txBody>
      </p:sp>
      <p:sp>
        <p:nvSpPr>
          <p:cNvPr id="7" name="Slide Number Placeholder 6"/>
          <p:cNvSpPr>
            <a:spLocks noGrp="1"/>
          </p:cNvSpPr>
          <p:nvPr>
            <p:ph type="sldNum" sz="quarter" idx="12"/>
          </p:nvPr>
        </p:nvSpPr>
        <p:spPr>
          <a:xfrm>
            <a:off x="5791200" y="6172200"/>
            <a:ext cx="762000" cy="609600"/>
          </a:xfrm>
        </p:spPr>
        <p:txBody>
          <a:bodyPr/>
          <a:lstStyle>
            <a:lvl1pPr>
              <a:defRPr/>
            </a:lvl1pPr>
          </a:lstStyle>
          <a:p>
            <a:fld id="{C284BEC6-304F-46AB-BAEC-FF8C8D444BCB}"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image" Target="../media/image3.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47F499-35EC-47F5-ADA8-AEB26AC70B62}" type="slidenum">
              <a:rPr lang="en-GB" smtClean="0"/>
              <a:pPr/>
              <a:t>‹#›</a:t>
            </a:fld>
            <a:endParaRPr lang="en-GB" dirty="0"/>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Lst>
  <p:hf hdr="0" ftr="0" dt="0"/>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47F499-35EC-47F5-ADA8-AEB26AC70B62}" type="slidenum">
              <a:rPr lang="en-GB" smtClean="0"/>
              <a:pPr/>
              <a:t>‹#›</a:t>
            </a:fld>
            <a:endParaRPr lang="en-GB" dirty="0"/>
          </a:p>
        </p:txBody>
      </p:sp>
      <p:pic>
        <p:nvPicPr>
          <p:cNvPr id="8" name="Picture 7" descr="A close up of a logo&#10;&#10;Description automatically generated">
            <a:extLst>
              <a:ext uri="{FF2B5EF4-FFF2-40B4-BE49-F238E27FC236}">
                <a16:creationId xmlns:a16="http://schemas.microsoft.com/office/drawing/2014/main" id="{7B49D068-28AC-4884-8E0B-257B7E49E75E}"/>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5975380"/>
            <a:ext cx="9144000" cy="1187420"/>
          </a:xfrm>
          <a:prstGeom prst="rect">
            <a:avLst/>
          </a:prstGeom>
        </p:spPr>
      </p:pic>
    </p:spTree>
    <p:extLst>
      <p:ext uri="{BB962C8B-B14F-4D97-AF65-F5344CB8AC3E}">
        <p14:creationId xmlns:p14="http://schemas.microsoft.com/office/powerpoint/2010/main" val="2980505592"/>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Lst>
  <p:hf hdr="0" dt="0"/>
  <p:txStyles>
    <p:titleStyle>
      <a:lvl1pPr algn="l" defTabSz="914400" rtl="0" eaLnBrk="1" latinLnBrk="0" hangingPunct="1">
        <a:spcBef>
          <a:spcPct val="0"/>
        </a:spcBef>
        <a:buNone/>
        <a:defRPr sz="4400" b="1" kern="1200">
          <a:solidFill>
            <a:srgbClr val="00CCCC"/>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6.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8.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1.xml"/><Relationship Id="rId1" Type="http://schemas.openxmlformats.org/officeDocument/2006/relationships/tags" Target="../tags/tag9.xml"/><Relationship Id="rId4" Type="http://schemas.openxmlformats.org/officeDocument/2006/relationships/image" Target="../media/image10.gi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1.xml"/><Relationship Id="rId1" Type="http://schemas.openxmlformats.org/officeDocument/2006/relationships/tags" Target="../tags/tag10.xml"/><Relationship Id="rId4" Type="http://schemas.openxmlformats.org/officeDocument/2006/relationships/image" Target="../media/image10.gif"/></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1.xml"/><Relationship Id="rId1" Type="http://schemas.openxmlformats.org/officeDocument/2006/relationships/tags" Target="../tags/tag11.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1.xml"/><Relationship Id="rId1" Type="http://schemas.openxmlformats.org/officeDocument/2006/relationships/tags" Target="../tags/tag12.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1.xml"/><Relationship Id="rId1" Type="http://schemas.openxmlformats.org/officeDocument/2006/relationships/tags" Target="../tags/tag13.xml"/><Relationship Id="rId4" Type="http://schemas.openxmlformats.org/officeDocument/2006/relationships/image" Target="../media/image23.gif"/></Relationships>
</file>

<file path=ppt/slides/_rels/slide34.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1.xml"/><Relationship Id="rId1" Type="http://schemas.openxmlformats.org/officeDocument/2006/relationships/tags" Target="../tags/tag14.xml"/><Relationship Id="rId4" Type="http://schemas.openxmlformats.org/officeDocument/2006/relationships/image" Target="../media/image23.gi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1.xml"/><Relationship Id="rId1" Type="http://schemas.openxmlformats.org/officeDocument/2006/relationships/tags" Target="../tags/tag15.xml"/><Relationship Id="rId4" Type="http://schemas.openxmlformats.org/officeDocument/2006/relationships/image" Target="../media/image23.gif"/></Relationships>
</file>

<file path=ppt/slides/_rels/slide3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0.xml"/><Relationship Id="rId1" Type="http://schemas.openxmlformats.org/officeDocument/2006/relationships/tags" Target="../tags/tag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1.xml"/><Relationship Id="rId1" Type="http://schemas.openxmlformats.org/officeDocument/2006/relationships/tags" Target="../tags/tag16.xml"/><Relationship Id="rId4" Type="http://schemas.openxmlformats.org/officeDocument/2006/relationships/image" Target="../media/image23.gif"/></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1.xml"/><Relationship Id="rId1" Type="http://schemas.openxmlformats.org/officeDocument/2006/relationships/tags" Target="../tags/tag17.xml"/><Relationship Id="rId4" Type="http://schemas.openxmlformats.org/officeDocument/2006/relationships/image" Target="../media/image23.gif"/></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1.xml"/><Relationship Id="rId1" Type="http://schemas.openxmlformats.org/officeDocument/2006/relationships/tags" Target="../tags/tag18.xml"/><Relationship Id="rId4" Type="http://schemas.openxmlformats.org/officeDocument/2006/relationships/image" Target="../media/image23.gif"/></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1.xml"/><Relationship Id="rId1" Type="http://schemas.openxmlformats.org/officeDocument/2006/relationships/tags" Target="../tags/tag19.xml"/><Relationship Id="rId4" Type="http://schemas.openxmlformats.org/officeDocument/2006/relationships/image" Target="../media/image23.gif"/></Relationships>
</file>

<file path=ppt/slides/_rels/slide4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slideLayout" Target="../slideLayouts/slideLayout11.xml"/><Relationship Id="rId1" Type="http://schemas.openxmlformats.org/officeDocument/2006/relationships/tags" Target="../tags/tag20.xml"/></Relationships>
</file>

<file path=ppt/slides/_rels/slide48.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slideLayout" Target="../slideLayouts/slideLayout11.xml"/><Relationship Id="rId1" Type="http://schemas.openxmlformats.org/officeDocument/2006/relationships/tags" Target="../tags/tag21.xml"/></Relationships>
</file>

<file path=ppt/slides/_rels/slide49.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3.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1.xml"/><Relationship Id="rId1" Type="http://schemas.openxmlformats.org/officeDocument/2006/relationships/tags" Target="../tags/tag22.xml"/><Relationship Id="rId6" Type="http://schemas.openxmlformats.org/officeDocument/2006/relationships/hyperlink" Target="http://www.sportdock.co.uk/" TargetMode="External"/><Relationship Id="rId5" Type="http://schemas.openxmlformats.org/officeDocument/2006/relationships/hyperlink" Target="http://www.fadi.me.uk/" TargetMode="External"/><Relationship Id="rId4" Type="http://schemas.openxmlformats.org/officeDocument/2006/relationships/image" Target="../media/image24.gif"/></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1.xml"/><Relationship Id="rId1" Type="http://schemas.openxmlformats.org/officeDocument/2006/relationships/tags" Target="../tags/tag23.xml"/><Relationship Id="rId6" Type="http://schemas.openxmlformats.org/officeDocument/2006/relationships/hyperlink" Target="http://www.fadi.me.uk/" TargetMode="External"/><Relationship Id="rId5" Type="http://schemas.openxmlformats.org/officeDocument/2006/relationships/hyperlink" Target="http://en.wikipedia.org/wiki/Alan_Turing" TargetMode="External"/><Relationship Id="rId4" Type="http://schemas.openxmlformats.org/officeDocument/2006/relationships/image" Target="../media/image24.gi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1.xml"/><Relationship Id="rId1" Type="http://schemas.openxmlformats.org/officeDocument/2006/relationships/tags" Target="../tags/tag24.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1.xml"/><Relationship Id="rId1" Type="http://schemas.openxmlformats.org/officeDocument/2006/relationships/tags" Target="../tags/tag25.xml"/><Relationship Id="rId4" Type="http://schemas.openxmlformats.org/officeDocument/2006/relationships/image" Target="../media/image25.jpe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2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11.xml"/><Relationship Id="rId1" Type="http://schemas.openxmlformats.org/officeDocument/2006/relationships/tags" Target="../tags/tag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4.xml"/></Relationships>
</file>

<file path=ppt/slides/_rels/slide60.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slideLayout" Target="../slideLayouts/slideLayout11.xml"/><Relationship Id="rId1" Type="http://schemas.openxmlformats.org/officeDocument/2006/relationships/tags" Target="../tags/tag28.xml"/></Relationships>
</file>

<file path=ppt/slides/_rels/slide62.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slideLayout" Target="../slideLayouts/slideLayout11.xml"/><Relationship Id="rId1" Type="http://schemas.openxmlformats.org/officeDocument/2006/relationships/tags" Target="../tags/tag29.xml"/></Relationships>
</file>

<file path=ppt/slides/_rels/slide63.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slideLayout" Target="../slideLayouts/slideLayout11.xml"/><Relationship Id="rId1" Type="http://schemas.openxmlformats.org/officeDocument/2006/relationships/tags" Target="../tags/tag30.xml"/></Relationships>
</file>

<file path=ppt/slides/_rels/slide64.xml.rels><?xml version="1.0" encoding="UTF-8" standalone="yes"?>
<Relationships xmlns="http://schemas.openxmlformats.org/package/2006/relationships"><Relationship Id="rId3" Type="http://schemas.openxmlformats.org/officeDocument/2006/relationships/hyperlink" Target="https://www.harvardgenerator.com/" TargetMode="External"/><Relationship Id="rId2" Type="http://schemas.openxmlformats.org/officeDocument/2006/relationships/hyperlink" Target="https://scholar.google.com/" TargetMode="Externa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hyperlink" Target="https://www.uel.ac.uk/news/2020/02/fake-news-spreads-like-disease-according-to-uel-academic" TargetMode="Externa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image" Target="../media/image29.jpe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5.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2">
            <a:extLst>
              <a:ext uri="{FF2B5EF4-FFF2-40B4-BE49-F238E27FC236}">
                <a16:creationId xmlns:a16="http://schemas.microsoft.com/office/drawing/2014/main" id="{89C7C538-9A5B-6C48-AA95-421C3EA87AA2}"/>
              </a:ext>
            </a:extLst>
          </p:cNvPr>
          <p:cNvSpPr/>
          <p:nvPr/>
        </p:nvSpPr>
        <p:spPr>
          <a:xfrm>
            <a:off x="476251" y="2181303"/>
            <a:ext cx="257337" cy="4676073"/>
          </a:xfrm>
          <a:custGeom>
            <a:avLst/>
            <a:gdLst/>
            <a:ahLst/>
            <a:cxnLst/>
            <a:rect l="l" t="t" r="r" b="b"/>
            <a:pathLst>
              <a:path w="565785" h="10455910">
                <a:moveTo>
                  <a:pt x="0" y="10455692"/>
                </a:moveTo>
                <a:lnTo>
                  <a:pt x="565427" y="10455692"/>
                </a:lnTo>
                <a:lnTo>
                  <a:pt x="565427" y="0"/>
                </a:lnTo>
                <a:lnTo>
                  <a:pt x="0" y="0"/>
                </a:lnTo>
                <a:lnTo>
                  <a:pt x="0" y="10455692"/>
                </a:lnTo>
                <a:close/>
              </a:path>
            </a:pathLst>
          </a:custGeom>
          <a:solidFill>
            <a:srgbClr val="333333"/>
          </a:solidFill>
        </p:spPr>
        <p:txBody>
          <a:bodyPr wrap="square" lIns="0" tIns="0" rIns="0" bIns="0" rtlCol="0"/>
          <a:lstStyle/>
          <a:p>
            <a:pPr marL="0" marR="0" lvl="0" indent="0" algn="l" defTabSz="415778" rtl="0" eaLnBrk="1" fontAlgn="auto" latinLnBrk="0" hangingPunct="1">
              <a:lnSpc>
                <a:spcPct val="100000"/>
              </a:lnSpc>
              <a:spcBef>
                <a:spcPts val="0"/>
              </a:spcBef>
              <a:spcAft>
                <a:spcPts val="0"/>
              </a:spcAft>
              <a:buClrTx/>
              <a:buSzTx/>
              <a:buFontTx/>
              <a:buNone/>
              <a:tabLst/>
              <a:defRPr/>
            </a:pPr>
            <a:endParaRPr kumimoji="0" sz="818" b="0" i="0" u="none" strike="noStrike" kern="1200" cap="none" spc="0" normalizeH="0" baseline="0" noProof="0" dirty="0">
              <a:ln>
                <a:noFill/>
              </a:ln>
              <a:solidFill>
                <a:srgbClr val="272625"/>
              </a:solidFill>
              <a:effectLst/>
              <a:uLnTx/>
              <a:uFillTx/>
              <a:latin typeface="Calibri"/>
              <a:ea typeface="+mn-ea"/>
              <a:cs typeface="+mn-cs"/>
            </a:endParaRPr>
          </a:p>
        </p:txBody>
      </p:sp>
      <p:sp>
        <p:nvSpPr>
          <p:cNvPr id="3" name="object 33">
            <a:extLst>
              <a:ext uri="{FF2B5EF4-FFF2-40B4-BE49-F238E27FC236}">
                <a16:creationId xmlns:a16="http://schemas.microsoft.com/office/drawing/2014/main" id="{0F171885-E775-164F-8786-3F66DB33BD15}"/>
              </a:ext>
            </a:extLst>
          </p:cNvPr>
          <p:cNvSpPr txBox="1"/>
          <p:nvPr/>
        </p:nvSpPr>
        <p:spPr>
          <a:xfrm>
            <a:off x="1143000" y="2181303"/>
            <a:ext cx="7328368" cy="2397066"/>
          </a:xfrm>
          <a:prstGeom prst="rect">
            <a:avLst/>
          </a:prstGeom>
        </p:spPr>
        <p:txBody>
          <a:bodyPr vert="horz" wrap="square" lIns="0" tIns="0" rIns="0" bIns="0" rtlCol="0" anchor="t">
            <a:spAutoFit/>
          </a:bodyPr>
          <a:lstStyle/>
          <a:p>
            <a:pPr marL="5715" marR="1905" lvl="0" defTabSz="415778">
              <a:lnSpc>
                <a:spcPct val="70700"/>
              </a:lnSpc>
              <a:defRPr/>
            </a:pPr>
            <a:r>
              <a:rPr lang="en-US" sz="4450" b="1" spc="-48" dirty="0">
                <a:solidFill>
                  <a:srgbClr val="00CCCC"/>
                </a:solidFill>
                <a:latin typeface="Founders Grotesk Cond Bold"/>
                <a:cs typeface="Founders Grotesk Cond Bold"/>
              </a:rPr>
              <a:t>Topic 3: Academic integrity, Literature Review, and Citation and referencing. </a:t>
            </a:r>
            <a:endParaRPr lang="en-US" sz="4450"/>
          </a:p>
          <a:p>
            <a:pPr marL="5715" marR="1905" lvl="0" defTabSz="415778">
              <a:lnSpc>
                <a:spcPct val="70700"/>
              </a:lnSpc>
              <a:defRPr/>
            </a:pPr>
            <a:r>
              <a:rPr kumimoji="0" lang="en-GB" sz="2800" b="0" i="0" u="none" strike="noStrike" kern="1200" cap="none" spc="-2" normalizeH="0" baseline="0" noProof="0" dirty="0">
                <a:ln>
                  <a:noFill/>
                </a:ln>
                <a:solidFill>
                  <a:srgbClr val="272625"/>
                </a:solidFill>
                <a:effectLst/>
                <a:uLnTx/>
                <a:uFillTx/>
                <a:latin typeface="Founders Grotesk Cond Bold"/>
                <a:ea typeface="+mn-ea"/>
                <a:cs typeface="Founders Grotesk Light"/>
              </a:rPr>
              <a:t>Dr Fadi Safieddine</a:t>
            </a:r>
            <a:endParaRPr lang="en-GB" sz="2800" b="0" i="0" u="none" strike="noStrike" kern="1200" cap="none" spc="-2" normalizeH="0" baseline="0" noProof="0" dirty="0">
              <a:ln>
                <a:noFill/>
              </a:ln>
              <a:solidFill>
                <a:srgbClr val="272625"/>
              </a:solidFill>
              <a:effectLst/>
              <a:uLnTx/>
              <a:uFillTx/>
              <a:latin typeface="Founders Grotesk Cond Bold"/>
              <a:cs typeface="Founders Grotesk Light"/>
            </a:endParaRPr>
          </a:p>
          <a:p>
            <a:pPr marL="5715" marR="1905" lvl="0" defTabSz="415778">
              <a:lnSpc>
                <a:spcPct val="70700"/>
              </a:lnSpc>
              <a:defRPr/>
            </a:pPr>
            <a:endParaRPr lang="en-GB" sz="2800" spc="-2" dirty="0">
              <a:solidFill>
                <a:srgbClr val="272625"/>
              </a:solidFill>
              <a:latin typeface="Founders Grotesk Cond Bold"/>
              <a:cs typeface="Founders Grotesk Light"/>
            </a:endParaRPr>
          </a:p>
          <a:p>
            <a:pPr marL="5715" marR="1905" lvl="0" defTabSz="415778">
              <a:lnSpc>
                <a:spcPct val="70700"/>
              </a:lnSpc>
              <a:defRPr/>
            </a:pPr>
            <a:endParaRPr lang="en-GB" sz="2800" b="0" i="0" u="none" strike="noStrike" kern="1200" cap="none" spc="-2" normalizeH="0" baseline="0" noProof="0" dirty="0">
              <a:ln>
                <a:noFill/>
              </a:ln>
              <a:solidFill>
                <a:srgbClr val="272625"/>
              </a:solidFill>
              <a:effectLst/>
              <a:uLnTx/>
              <a:uFillTx/>
              <a:latin typeface="Founders Grotesk Cond Bold"/>
              <a:cs typeface="Founders Grotesk Light"/>
            </a:endParaRPr>
          </a:p>
        </p:txBody>
      </p:sp>
      <p:sp>
        <p:nvSpPr>
          <p:cNvPr id="6" name="Slide Number Placeholder 3">
            <a:extLst>
              <a:ext uri="{FF2B5EF4-FFF2-40B4-BE49-F238E27FC236}">
                <a16:creationId xmlns:a16="http://schemas.microsoft.com/office/drawing/2014/main" id="{72786E4B-CA9D-4BE2-9677-32F74E08A1D1}"/>
              </a:ext>
            </a:extLst>
          </p:cNvPr>
          <p:cNvSpPr txBox="1">
            <a:spLocks/>
          </p:cNvSpPr>
          <p:nvPr/>
        </p:nvSpPr>
        <p:spPr>
          <a:xfrm>
            <a:off x="-1143000" y="6492875"/>
            <a:ext cx="2133600" cy="365125"/>
          </a:xfrm>
          <a:prstGeom prst="rect">
            <a:avLst/>
          </a:prstGeom>
        </p:spPr>
        <p:txBody>
          <a:bodyPr wrap="square" lIns="0" tIns="0" rIns="0" bIns="0">
            <a:spAutoFit/>
          </a:bodyPr>
          <a:lstStyle>
            <a:defPPr>
              <a:defRPr lang="en-US"/>
            </a:defPPr>
            <a:lvl1pPr algn="r" rtl="0" eaLnBrk="0" fontAlgn="base" hangingPunct="0">
              <a:spcBef>
                <a:spcPct val="0"/>
              </a:spcBef>
              <a:spcAft>
                <a:spcPct val="0"/>
              </a:spcAft>
              <a:defRPr kern="1200">
                <a:solidFill>
                  <a:schemeClr val="tx1">
                    <a:tint val="75000"/>
                  </a:schemeClr>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4343C84-7574-4DDA-BCFB-8D316A6A86D0}" type="slidenum">
              <a:rPr kumimoji="0" lang="en-US" sz="2000" b="1" i="0" u="none" strike="noStrike" kern="1200" cap="none" spc="0" normalizeH="0" baseline="0" noProof="0" smtClean="0">
                <a:ln>
                  <a:noFill/>
                </a:ln>
                <a:solidFill>
                  <a:srgbClr val="33471C"/>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2000" b="1" i="0" u="none" strike="noStrike" kern="1200" cap="none" spc="0" normalizeH="0" baseline="0" noProof="0" dirty="0">
              <a:ln>
                <a:noFill/>
              </a:ln>
              <a:solidFill>
                <a:srgbClr val="33471C"/>
              </a:solidFill>
              <a:effectLst/>
              <a:uLnTx/>
              <a:uFillTx/>
              <a:latin typeface="Arial"/>
              <a:ea typeface="+mn-ea"/>
              <a:cs typeface="+mn-cs"/>
            </a:endParaRPr>
          </a:p>
        </p:txBody>
      </p:sp>
      <p:pic>
        <p:nvPicPr>
          <p:cNvPr id="7" name="Picture 6" descr="A close up of a logo&#10;&#10;Description automatically generated">
            <a:extLst>
              <a:ext uri="{FF2B5EF4-FFF2-40B4-BE49-F238E27FC236}">
                <a16:creationId xmlns:a16="http://schemas.microsoft.com/office/drawing/2014/main" id="{CAE44DB4-7E87-4ECD-9BB0-9F0CAC352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6632"/>
            <a:ext cx="9144000" cy="1187420"/>
          </a:xfrm>
          <a:prstGeom prst="rect">
            <a:avLst/>
          </a:prstGeom>
        </p:spPr>
      </p:pic>
      <p:sp>
        <p:nvSpPr>
          <p:cNvPr id="8" name="Footer Placeholder 4">
            <a:extLst>
              <a:ext uri="{FF2B5EF4-FFF2-40B4-BE49-F238E27FC236}">
                <a16:creationId xmlns:a16="http://schemas.microsoft.com/office/drawing/2014/main" id="{D4A15C82-80A4-4914-BD87-FC14105E0D0A}"/>
              </a:ext>
            </a:extLst>
          </p:cNvPr>
          <p:cNvSpPr txBox="1">
            <a:spLocks/>
          </p:cNvSpPr>
          <p:nvPr/>
        </p:nvSpPr>
        <p:spPr>
          <a:xfrm>
            <a:off x="2609851" y="6310312"/>
            <a:ext cx="461615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Dr. Fadi Safieddine copyright 2025</a:t>
            </a:r>
          </a:p>
        </p:txBody>
      </p:sp>
    </p:spTree>
    <p:extLst>
      <p:ext uri="{BB962C8B-B14F-4D97-AF65-F5344CB8AC3E}">
        <p14:creationId xmlns:p14="http://schemas.microsoft.com/office/powerpoint/2010/main" val="3213002891"/>
      </p:ext>
    </p:extLst>
  </p:cSld>
  <p:clrMapOvr>
    <a:masterClrMapping/>
  </p:clrMapOvr>
  <mc:AlternateContent xmlns:mc="http://schemas.openxmlformats.org/markup-compatibility/2006" xmlns:p14="http://schemas.microsoft.com/office/powerpoint/2010/main">
    <mc:Choice Requires="p14">
      <p:transition spd="slow" p14:dur="2000" advTm="13723"/>
    </mc:Choice>
    <mc:Fallback xmlns="">
      <p:transition spd="slow" advTm="1372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332656"/>
            <a:ext cx="5328592" cy="1969770"/>
          </a:xfrm>
          <a:prstGeom prst="rect">
            <a:avLst/>
          </a:prstGeom>
        </p:spPr>
        <p:txBody>
          <a:bodyPr wrap="square">
            <a:spAutoFit/>
          </a:bodyPr>
          <a:lstStyle/>
          <a:p>
            <a:r>
              <a:rPr lang="en-GB" sz="3200" b="1" dirty="0">
                <a:solidFill>
                  <a:srgbClr val="00CCCC"/>
                </a:solidFill>
              </a:rPr>
              <a:t>Literature Review:</a:t>
            </a:r>
          </a:p>
          <a:p>
            <a:endParaRPr lang="en-GB" dirty="0"/>
          </a:p>
          <a:p>
            <a:endParaRPr lang="en-GB" dirty="0"/>
          </a:p>
          <a:p>
            <a:endParaRPr lang="en-GB" dirty="0"/>
          </a:p>
          <a:p>
            <a:r>
              <a:rPr lang="en-GB" dirty="0"/>
              <a:t>Correct way of writing your literature:</a:t>
            </a:r>
          </a:p>
          <a:p>
            <a:r>
              <a:rPr lang="en-GB" dirty="0"/>
              <a:t>……</a:t>
            </a:r>
          </a:p>
        </p:txBody>
      </p:sp>
      <p:pic>
        <p:nvPicPr>
          <p:cNvPr id="4" name="Picture 3">
            <a:extLst>
              <a:ext uri="{FF2B5EF4-FFF2-40B4-BE49-F238E27FC236}">
                <a16:creationId xmlns:a16="http://schemas.microsoft.com/office/drawing/2014/main" id="{61ACA2CC-507D-4B14-9DE0-0E635F9C658A}"/>
              </a:ext>
            </a:extLst>
          </p:cNvPr>
          <p:cNvPicPr>
            <a:picLocks noChangeAspect="1"/>
          </p:cNvPicPr>
          <p:nvPr/>
        </p:nvPicPr>
        <p:blipFill>
          <a:blip r:embed="rId3"/>
          <a:stretch>
            <a:fillRect/>
          </a:stretch>
        </p:blipFill>
        <p:spPr>
          <a:xfrm>
            <a:off x="6457751" y="61802"/>
            <a:ext cx="2619375" cy="1743075"/>
          </a:xfrm>
          <a:prstGeom prst="rect">
            <a:avLst/>
          </a:prstGeom>
        </p:spPr>
      </p:pic>
      <p:pic>
        <p:nvPicPr>
          <p:cNvPr id="3" name="Picture 2">
            <a:extLst>
              <a:ext uri="{FF2B5EF4-FFF2-40B4-BE49-F238E27FC236}">
                <a16:creationId xmlns:a16="http://schemas.microsoft.com/office/drawing/2014/main" id="{7E230282-8BB6-42BD-B8F5-395E1789BB4D}"/>
              </a:ext>
            </a:extLst>
          </p:cNvPr>
          <p:cNvPicPr>
            <a:picLocks noChangeAspect="1"/>
          </p:cNvPicPr>
          <p:nvPr/>
        </p:nvPicPr>
        <p:blipFill>
          <a:blip r:embed="rId4"/>
          <a:stretch>
            <a:fillRect/>
          </a:stretch>
        </p:blipFill>
        <p:spPr>
          <a:xfrm>
            <a:off x="827584" y="2302426"/>
            <a:ext cx="5747192" cy="4654966"/>
          </a:xfrm>
          <a:prstGeom prst="rect">
            <a:avLst/>
          </a:prstGeom>
        </p:spPr>
      </p:pic>
      <p:sp>
        <p:nvSpPr>
          <p:cNvPr id="5" name="Oval 4">
            <a:extLst>
              <a:ext uri="{FF2B5EF4-FFF2-40B4-BE49-F238E27FC236}">
                <a16:creationId xmlns:a16="http://schemas.microsoft.com/office/drawing/2014/main" id="{E066B60F-ADC2-44C5-B01A-C57ED0189503}"/>
              </a:ext>
            </a:extLst>
          </p:cNvPr>
          <p:cNvSpPr/>
          <p:nvPr/>
        </p:nvSpPr>
        <p:spPr>
          <a:xfrm>
            <a:off x="1979712" y="2636912"/>
            <a:ext cx="1008112"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4B0014AE-F96E-421E-8E26-7747582F6C2C}"/>
              </a:ext>
            </a:extLst>
          </p:cNvPr>
          <p:cNvSpPr/>
          <p:nvPr/>
        </p:nvSpPr>
        <p:spPr>
          <a:xfrm>
            <a:off x="2195736" y="2941712"/>
            <a:ext cx="1008112"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0F0C78E4-9FB2-4F19-8D51-CF21E5A027B4}"/>
              </a:ext>
            </a:extLst>
          </p:cNvPr>
          <p:cNvSpPr/>
          <p:nvPr/>
        </p:nvSpPr>
        <p:spPr>
          <a:xfrm>
            <a:off x="899592" y="4582343"/>
            <a:ext cx="1008112"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CB5C804D-C306-4139-AEA4-6053D969E6EB}"/>
              </a:ext>
            </a:extLst>
          </p:cNvPr>
          <p:cNvSpPr/>
          <p:nvPr/>
        </p:nvSpPr>
        <p:spPr>
          <a:xfrm>
            <a:off x="2195736" y="4797152"/>
            <a:ext cx="1008112"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34657E6F-5725-4D8A-87D1-680DE75DCA78}"/>
              </a:ext>
            </a:extLst>
          </p:cNvPr>
          <p:cNvSpPr/>
          <p:nvPr/>
        </p:nvSpPr>
        <p:spPr>
          <a:xfrm>
            <a:off x="4211960" y="5229200"/>
            <a:ext cx="1512168"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AFD68F82-23C2-442D-90FF-33B04C8CE2B7}"/>
              </a:ext>
            </a:extLst>
          </p:cNvPr>
          <p:cNvSpPr/>
          <p:nvPr/>
        </p:nvSpPr>
        <p:spPr>
          <a:xfrm>
            <a:off x="827584" y="5409827"/>
            <a:ext cx="1008112"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C245DEB3-B1AF-422B-9DAA-51157BCB1AC6}"/>
              </a:ext>
            </a:extLst>
          </p:cNvPr>
          <p:cNvSpPr/>
          <p:nvPr/>
        </p:nvSpPr>
        <p:spPr>
          <a:xfrm>
            <a:off x="4463988" y="5769867"/>
            <a:ext cx="1764196"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84BA3547-15E7-48C9-AC92-C5709DF60FBD}"/>
              </a:ext>
            </a:extLst>
          </p:cNvPr>
          <p:cNvSpPr/>
          <p:nvPr/>
        </p:nvSpPr>
        <p:spPr>
          <a:xfrm>
            <a:off x="899592" y="6129907"/>
            <a:ext cx="1942187"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5B4F73BE-1536-4079-AB56-B54E6088B163}"/>
              </a:ext>
            </a:extLst>
          </p:cNvPr>
          <p:cNvSpPr/>
          <p:nvPr/>
        </p:nvSpPr>
        <p:spPr>
          <a:xfrm>
            <a:off x="4521289" y="6525344"/>
            <a:ext cx="1008112"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A8DC7265-5EED-4D04-BC8D-C8C565D04091}"/>
              </a:ext>
            </a:extLst>
          </p:cNvPr>
          <p:cNvSpPr txBox="1"/>
          <p:nvPr/>
        </p:nvSpPr>
        <p:spPr>
          <a:xfrm>
            <a:off x="2857351" y="2025427"/>
            <a:ext cx="7200800" cy="276999"/>
          </a:xfrm>
          <a:prstGeom prst="rect">
            <a:avLst/>
          </a:prstGeom>
          <a:noFill/>
        </p:spPr>
        <p:txBody>
          <a:bodyPr wrap="square" rtlCol="0">
            <a:spAutoFit/>
          </a:bodyPr>
          <a:lstStyle/>
          <a:p>
            <a:r>
              <a:rPr lang="en-GB" sz="1200" i="1" dirty="0"/>
              <a:t>Example of Literature review (Safieddine, 2021, p. 52)</a:t>
            </a:r>
          </a:p>
        </p:txBody>
      </p:sp>
    </p:spTree>
    <p:custDataLst>
      <p:tags r:id="rId1"/>
    </p:custDataLst>
    <p:extLst>
      <p:ext uri="{BB962C8B-B14F-4D97-AF65-F5344CB8AC3E}">
        <p14:creationId xmlns:p14="http://schemas.microsoft.com/office/powerpoint/2010/main" val="3247722200"/>
      </p:ext>
    </p:extLst>
  </p:cSld>
  <p:clrMapOvr>
    <a:masterClrMapping/>
  </p:clrMapOvr>
  <mc:AlternateContent xmlns:mc="http://schemas.openxmlformats.org/markup-compatibility/2006" xmlns:p14="http://schemas.microsoft.com/office/powerpoint/2010/main">
    <mc:Choice Requires="p14">
      <p:transition spd="slow" p14:dur="2000" advTm="46233"/>
    </mc:Choice>
    <mc:Fallback xmlns="">
      <p:transition spd="slow" advTm="462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bldLvl="5"/>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AE05EC0-0390-48D7-A79A-E97A8B64178A}"/>
              </a:ext>
            </a:extLst>
          </p:cNvPr>
          <p:cNvPicPr>
            <a:picLocks noChangeAspect="1"/>
          </p:cNvPicPr>
          <p:nvPr/>
        </p:nvPicPr>
        <p:blipFill rotWithShape="1">
          <a:blip r:embed="rId2"/>
          <a:srcRect l="19891" t="24192" r="20598" b="12046"/>
          <a:stretch/>
        </p:blipFill>
        <p:spPr>
          <a:xfrm>
            <a:off x="0" y="851429"/>
            <a:ext cx="8960126" cy="5155142"/>
          </a:xfrm>
          <a:prstGeom prst="rect">
            <a:avLst/>
          </a:prstGeom>
        </p:spPr>
      </p:pic>
    </p:spTree>
    <p:extLst>
      <p:ext uri="{BB962C8B-B14F-4D97-AF65-F5344CB8AC3E}">
        <p14:creationId xmlns:p14="http://schemas.microsoft.com/office/powerpoint/2010/main" val="2627461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332656"/>
            <a:ext cx="5328592" cy="5570756"/>
          </a:xfrm>
          <a:prstGeom prst="rect">
            <a:avLst/>
          </a:prstGeom>
        </p:spPr>
        <p:txBody>
          <a:bodyPr wrap="square" lIns="91440" tIns="45720" rIns="91440" bIns="45720" anchor="t">
            <a:spAutoFit/>
          </a:bodyPr>
          <a:lstStyle/>
          <a:p>
            <a:r>
              <a:rPr lang="en-GB" sz="3200" b="1" dirty="0">
                <a:solidFill>
                  <a:srgbClr val="00CCCC"/>
                </a:solidFill>
              </a:rPr>
              <a:t>Literature Review:</a:t>
            </a:r>
          </a:p>
          <a:p>
            <a:endParaRPr lang="en-GB" dirty="0"/>
          </a:p>
          <a:p>
            <a:endParaRPr lang="en-GB" dirty="0"/>
          </a:p>
          <a:p>
            <a:endParaRPr lang="en-GB" dirty="0"/>
          </a:p>
          <a:p>
            <a:endParaRPr lang="en-GB" b="1" dirty="0"/>
          </a:p>
          <a:p>
            <a:endParaRPr lang="en-GB" b="1" dirty="0"/>
          </a:p>
          <a:p>
            <a:r>
              <a:rPr lang="en-GB" b="1" dirty="0"/>
              <a:t>Key notes to take from this:</a:t>
            </a:r>
          </a:p>
          <a:p>
            <a:endParaRPr lang="en-GB" dirty="0"/>
          </a:p>
          <a:p>
            <a:pPr marL="285750" indent="-285750">
              <a:buFontTx/>
              <a:buChar char="-"/>
            </a:pPr>
            <a:r>
              <a:rPr lang="en-GB" dirty="0"/>
              <a:t>Literature review is the biggest chapter in your documentation.</a:t>
            </a:r>
          </a:p>
          <a:p>
            <a:pPr marL="285750" indent="-285750">
              <a:buFontTx/>
              <a:buChar char="-"/>
            </a:pPr>
            <a:r>
              <a:rPr lang="en-GB" dirty="0"/>
              <a:t>It is the work of other people related to your topic and project.</a:t>
            </a:r>
          </a:p>
          <a:p>
            <a:pPr marL="285750" indent="-285750">
              <a:buFontTx/>
              <a:buChar char="-"/>
            </a:pPr>
            <a:r>
              <a:rPr lang="en-GB" dirty="0"/>
              <a:t>It is NOT your opinion or your work!!</a:t>
            </a:r>
          </a:p>
          <a:p>
            <a:pPr marL="285750" indent="-285750">
              <a:buFontTx/>
              <a:buChar char="-"/>
            </a:pPr>
            <a:r>
              <a:rPr lang="en-GB" dirty="0"/>
              <a:t>Every paragraph has to have a citation of some sort and later the full reference (we will talk about it next).</a:t>
            </a:r>
          </a:p>
          <a:p>
            <a:pPr marL="285750" indent="-285750">
              <a:buFontTx/>
              <a:buChar char="-"/>
            </a:pPr>
            <a:r>
              <a:rPr lang="en-GB" dirty="0"/>
              <a:t>You should end your literature review with a short reflection on things you found missing or not well researched in the literature.</a:t>
            </a:r>
          </a:p>
        </p:txBody>
      </p:sp>
      <p:pic>
        <p:nvPicPr>
          <p:cNvPr id="4" name="Picture 3">
            <a:extLst>
              <a:ext uri="{FF2B5EF4-FFF2-40B4-BE49-F238E27FC236}">
                <a16:creationId xmlns:a16="http://schemas.microsoft.com/office/drawing/2014/main" id="{61ACA2CC-507D-4B14-9DE0-0E635F9C658A}"/>
              </a:ext>
            </a:extLst>
          </p:cNvPr>
          <p:cNvPicPr>
            <a:picLocks noChangeAspect="1"/>
          </p:cNvPicPr>
          <p:nvPr/>
        </p:nvPicPr>
        <p:blipFill>
          <a:blip r:embed="rId3"/>
          <a:stretch>
            <a:fillRect/>
          </a:stretch>
        </p:blipFill>
        <p:spPr>
          <a:xfrm>
            <a:off x="6457751" y="61802"/>
            <a:ext cx="2619375" cy="1743075"/>
          </a:xfrm>
          <a:prstGeom prst="rect">
            <a:avLst/>
          </a:prstGeom>
        </p:spPr>
      </p:pic>
    </p:spTree>
    <p:custDataLst>
      <p:tags r:id="rId1"/>
    </p:custDataLst>
    <p:extLst>
      <p:ext uri="{BB962C8B-B14F-4D97-AF65-F5344CB8AC3E}">
        <p14:creationId xmlns:p14="http://schemas.microsoft.com/office/powerpoint/2010/main" val="2635910046"/>
      </p:ext>
    </p:extLst>
  </p:cSld>
  <p:clrMapOvr>
    <a:masterClrMapping/>
  </p:clrMapOvr>
  <mc:AlternateContent xmlns:mc="http://schemas.openxmlformats.org/markup-compatibility/2006" xmlns:p14="http://schemas.microsoft.com/office/powerpoint/2010/main">
    <mc:Choice Requires="p14">
      <p:transition spd="slow" p14:dur="2000" advTm="46233"/>
    </mc:Choice>
    <mc:Fallback xmlns="">
      <p:transition spd="slow" advTm="462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bldLvl="5"/>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4532E-0674-4021-8AFF-D1280FA5000A}"/>
              </a:ext>
            </a:extLst>
          </p:cNvPr>
          <p:cNvSpPr>
            <a:spLocks noGrp="1"/>
          </p:cNvSpPr>
          <p:nvPr>
            <p:ph type="title"/>
          </p:nvPr>
        </p:nvSpPr>
        <p:spPr/>
        <p:txBody>
          <a:bodyPr/>
          <a:lstStyle/>
          <a:p>
            <a:r>
              <a:rPr lang="en-GB" dirty="0"/>
              <a:t>Break 1: </a:t>
            </a:r>
          </a:p>
        </p:txBody>
      </p:sp>
      <p:sp>
        <p:nvSpPr>
          <p:cNvPr id="3" name="Content Placeholder 2">
            <a:extLst>
              <a:ext uri="{FF2B5EF4-FFF2-40B4-BE49-F238E27FC236}">
                <a16:creationId xmlns:a16="http://schemas.microsoft.com/office/drawing/2014/main" id="{6AD22B46-FF81-4FE2-B25C-41C690522607}"/>
              </a:ext>
            </a:extLst>
          </p:cNvPr>
          <p:cNvSpPr>
            <a:spLocks noGrp="1"/>
          </p:cNvSpPr>
          <p:nvPr>
            <p:ph idx="1"/>
          </p:nvPr>
        </p:nvSpPr>
        <p:spPr/>
        <p:txBody>
          <a:bodyPr/>
          <a:lstStyle/>
          <a:p>
            <a:r>
              <a:rPr lang="en-GB" dirty="0"/>
              <a:t>How much time do you think you would need to put aside for your literature review?</a:t>
            </a:r>
          </a:p>
          <a:p>
            <a:pPr lvl="1"/>
            <a:r>
              <a:rPr lang="en-GB" dirty="0"/>
              <a:t>Research</a:t>
            </a:r>
          </a:p>
          <a:p>
            <a:pPr lvl="1"/>
            <a:r>
              <a:rPr lang="en-GB" dirty="0"/>
              <a:t>Reading</a:t>
            </a:r>
          </a:p>
          <a:p>
            <a:pPr lvl="1"/>
            <a:r>
              <a:rPr lang="en-GB" dirty="0"/>
              <a:t>Writing</a:t>
            </a:r>
          </a:p>
          <a:p>
            <a:pPr lvl="1"/>
            <a:r>
              <a:rPr lang="en-GB" dirty="0"/>
              <a:t>Citing</a:t>
            </a:r>
          </a:p>
          <a:p>
            <a:pPr lvl="1"/>
            <a:r>
              <a:rPr lang="en-GB" dirty="0"/>
              <a:t>Editing</a:t>
            </a:r>
          </a:p>
        </p:txBody>
      </p:sp>
    </p:spTree>
    <p:extLst>
      <p:ext uri="{BB962C8B-B14F-4D97-AF65-F5344CB8AC3E}">
        <p14:creationId xmlns:p14="http://schemas.microsoft.com/office/powerpoint/2010/main" val="1603992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t>What is Plagiarism?</a:t>
            </a:r>
          </a:p>
        </p:txBody>
      </p:sp>
      <p:sp>
        <p:nvSpPr>
          <p:cNvPr id="4"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pic>
        <p:nvPicPr>
          <p:cNvPr id="1026" name="Picture 2" descr="Image result for plagiarism">
            <a:extLst>
              <a:ext uri="{FF2B5EF4-FFF2-40B4-BE49-F238E27FC236}">
                <a16:creationId xmlns:a16="http://schemas.microsoft.com/office/drawing/2014/main" id="{9F64474D-612D-4AE9-A18A-BBB14303CA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610" y="1505047"/>
            <a:ext cx="7159502" cy="5190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375535"/>
      </p:ext>
    </p:extLst>
  </p:cSld>
  <p:clrMapOvr>
    <a:masterClrMapping/>
  </p:clrMapOvr>
  <mc:AlternateContent xmlns:mc="http://schemas.openxmlformats.org/markup-compatibility/2006" xmlns:p14="http://schemas.microsoft.com/office/powerpoint/2010/main">
    <mc:Choice Requires="p14">
      <p:transition spd="slow" p14:dur="2000" advTm="48725"/>
    </mc:Choice>
    <mc:Fallback xmlns="">
      <p:transition spd="slow" advTm="48725"/>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t>What is Plagiarism?</a:t>
            </a:r>
          </a:p>
        </p:txBody>
      </p:sp>
      <p:sp>
        <p:nvSpPr>
          <p:cNvPr id="3" name="Content Placeholder 2"/>
          <p:cNvSpPr>
            <a:spLocks noGrp="1"/>
          </p:cNvSpPr>
          <p:nvPr>
            <p:ph idx="1"/>
          </p:nvPr>
        </p:nvSpPr>
        <p:spPr/>
        <p:txBody>
          <a:bodyPr>
            <a:normAutofit/>
          </a:bodyPr>
          <a:lstStyle/>
          <a:p>
            <a:pPr>
              <a:spcAft>
                <a:spcPts val="600"/>
              </a:spcAft>
            </a:pPr>
            <a:r>
              <a:rPr lang="en-GB" sz="2400" dirty="0"/>
              <a:t>This is when you </a:t>
            </a:r>
            <a:r>
              <a:rPr lang="en-GB" sz="2400" b="1" dirty="0"/>
              <a:t>use other people’s ideas and words </a:t>
            </a:r>
            <a:r>
              <a:rPr lang="en-GB" sz="2400" dirty="0"/>
              <a:t>and you fail to acknowledge and reference them. </a:t>
            </a:r>
          </a:p>
          <a:p>
            <a:pPr>
              <a:spcAft>
                <a:spcPts val="600"/>
              </a:spcAft>
            </a:pPr>
            <a:r>
              <a:rPr lang="en-GB" sz="2400" dirty="0"/>
              <a:t>This is when you </a:t>
            </a:r>
            <a:r>
              <a:rPr lang="en-GB" sz="2400" b="1" dirty="0"/>
              <a:t>quote other people’s words but you fail to put quotation marks </a:t>
            </a:r>
            <a:r>
              <a:rPr lang="en-GB" sz="2400" dirty="0"/>
              <a:t>and indicate with a citation where the words are taken from.</a:t>
            </a:r>
          </a:p>
          <a:p>
            <a:pPr>
              <a:spcAft>
                <a:spcPts val="600"/>
              </a:spcAft>
            </a:pPr>
            <a:r>
              <a:rPr lang="en-GB" sz="2400" dirty="0"/>
              <a:t>When you do not do so, then you give the impression that you wrote those words and that is what we call </a:t>
            </a:r>
            <a:r>
              <a:rPr lang="en-GB" sz="2400" b="1" dirty="0"/>
              <a:t>plagiarism</a:t>
            </a:r>
            <a:r>
              <a:rPr lang="en-GB" sz="2400" dirty="0"/>
              <a:t>. </a:t>
            </a:r>
          </a:p>
        </p:txBody>
      </p:sp>
      <p:sp>
        <p:nvSpPr>
          <p:cNvPr id="4"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2874"/>
    </mc:Choice>
    <mc:Fallback xmlns="">
      <p:transition spd="slow" advTm="428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t>What is considered Plagiarism:</a:t>
            </a:r>
          </a:p>
        </p:txBody>
      </p:sp>
      <p:sp>
        <p:nvSpPr>
          <p:cNvPr id="6" name="Content Placeholder 2"/>
          <p:cNvSpPr>
            <a:spLocks noGrp="1"/>
          </p:cNvSpPr>
          <p:nvPr>
            <p:ph idx="1"/>
          </p:nvPr>
        </p:nvSpPr>
        <p:spPr/>
        <p:txBody>
          <a:bodyPr>
            <a:normAutofit lnSpcReduction="10000"/>
          </a:bodyPr>
          <a:lstStyle/>
          <a:p>
            <a:pPr>
              <a:lnSpc>
                <a:spcPct val="90000"/>
              </a:lnSpc>
            </a:pPr>
            <a:r>
              <a:rPr lang="en-US" sz="2800" b="1" dirty="0">
                <a:latin typeface="Arial-BoldMT" charset="0"/>
              </a:rPr>
              <a:t>Copy</a:t>
            </a:r>
            <a:r>
              <a:rPr lang="en-US" sz="2800" dirty="0">
                <a:latin typeface="Arial-BoldMT" charset="0"/>
              </a:rPr>
              <a:t> </a:t>
            </a:r>
            <a:r>
              <a:rPr lang="en-US" sz="2800" b="1" dirty="0">
                <a:latin typeface="Arial-BoldMT" charset="0"/>
              </a:rPr>
              <a:t>and past </a:t>
            </a:r>
            <a:r>
              <a:rPr lang="en-US" sz="2800" dirty="0">
                <a:latin typeface="Arial-BoldMT" charset="0"/>
              </a:rPr>
              <a:t>text from online material.</a:t>
            </a:r>
          </a:p>
          <a:p>
            <a:pPr>
              <a:lnSpc>
                <a:spcPct val="90000"/>
              </a:lnSpc>
              <a:buNone/>
            </a:pPr>
            <a:endParaRPr lang="en-US" sz="800" dirty="0">
              <a:latin typeface="Arial-BoldMT" charset="0"/>
            </a:endParaRPr>
          </a:p>
          <a:p>
            <a:pPr>
              <a:lnSpc>
                <a:spcPct val="90000"/>
              </a:lnSpc>
            </a:pPr>
            <a:r>
              <a:rPr lang="en-US" sz="2800" b="1" dirty="0">
                <a:latin typeface="Arial-BoldMT" charset="0"/>
              </a:rPr>
              <a:t>Copy and past </a:t>
            </a:r>
            <a:r>
              <a:rPr lang="en-US" sz="2800" dirty="0">
                <a:latin typeface="Arial-BoldMT" charset="0"/>
              </a:rPr>
              <a:t>any text material not intended to be a “quote”.</a:t>
            </a:r>
          </a:p>
          <a:p>
            <a:pPr>
              <a:lnSpc>
                <a:spcPct val="90000"/>
              </a:lnSpc>
              <a:buNone/>
            </a:pPr>
            <a:endParaRPr lang="en-US" sz="800" dirty="0">
              <a:latin typeface="Arial-BoldMT" charset="0"/>
            </a:endParaRPr>
          </a:p>
          <a:p>
            <a:pPr>
              <a:lnSpc>
                <a:spcPct val="90000"/>
              </a:lnSpc>
            </a:pPr>
            <a:r>
              <a:rPr lang="en-US" sz="2800" dirty="0">
                <a:latin typeface="Arial-BoldMT" charset="0"/>
              </a:rPr>
              <a:t>Using </a:t>
            </a:r>
            <a:r>
              <a:rPr lang="en-US" sz="2800" b="1" dirty="0">
                <a:latin typeface="Arial-BoldMT" charset="0"/>
              </a:rPr>
              <a:t>photographs, video or audio </a:t>
            </a:r>
            <a:r>
              <a:rPr lang="en-US" sz="2800" dirty="0">
                <a:latin typeface="Arial-BoldMT" charset="0"/>
              </a:rPr>
              <a:t>without acknowledgement. </a:t>
            </a:r>
          </a:p>
          <a:p>
            <a:pPr>
              <a:lnSpc>
                <a:spcPct val="90000"/>
              </a:lnSpc>
              <a:buNone/>
            </a:pPr>
            <a:endParaRPr lang="en-US" sz="800" dirty="0">
              <a:latin typeface="Arial-BoldMT" charset="0"/>
            </a:endParaRPr>
          </a:p>
          <a:p>
            <a:pPr>
              <a:lnSpc>
                <a:spcPct val="90000"/>
              </a:lnSpc>
            </a:pPr>
            <a:r>
              <a:rPr lang="en-US" sz="2800" dirty="0">
                <a:latin typeface="Arial-BoldMT" charset="0"/>
              </a:rPr>
              <a:t>Using another people’s work and passing it on as “yours” even if you have permission- </a:t>
            </a:r>
            <a:r>
              <a:rPr lang="en-US" sz="2800" b="1" dirty="0">
                <a:latin typeface="Arial-BoldMT" charset="0"/>
              </a:rPr>
              <a:t>Cheating</a:t>
            </a:r>
            <a:r>
              <a:rPr lang="en-US" sz="2800" dirty="0">
                <a:latin typeface="Arial-BoldMT" charset="0"/>
              </a:rPr>
              <a:t>.</a:t>
            </a:r>
            <a:endParaRPr lang="en-US" sz="2800" i="1" dirty="0">
              <a:latin typeface="Arial-BoldMT" charset="0"/>
            </a:endParaRPr>
          </a:p>
          <a:p>
            <a:pPr>
              <a:lnSpc>
                <a:spcPct val="90000"/>
              </a:lnSpc>
              <a:buNone/>
            </a:pPr>
            <a:endParaRPr lang="en-US" sz="800" dirty="0">
              <a:latin typeface="Arial-BoldMT" charset="0"/>
            </a:endParaRPr>
          </a:p>
          <a:p>
            <a:pPr>
              <a:lnSpc>
                <a:spcPct val="90000"/>
              </a:lnSpc>
            </a:pPr>
            <a:r>
              <a:rPr lang="en-US" sz="2800" b="1" dirty="0">
                <a:latin typeface="Arial-BoldMT" charset="0"/>
              </a:rPr>
              <a:t>Using work you </a:t>
            </a:r>
            <a:r>
              <a:rPr lang="en-US" sz="2800" dirty="0">
                <a:latin typeface="Arial-BoldMT" charset="0"/>
              </a:rPr>
              <a:t>done before without proper citation.</a:t>
            </a:r>
          </a:p>
          <a:p>
            <a:pPr>
              <a:buNone/>
            </a:pPr>
            <a:endParaRPr lang="en-GB" dirty="0"/>
          </a:p>
        </p:txBody>
      </p:sp>
      <p:pic>
        <p:nvPicPr>
          <p:cNvPr id="7" name="Picture 6" descr="Copypaste.gif"/>
          <p:cNvPicPr>
            <a:picLocks noChangeAspect="1"/>
          </p:cNvPicPr>
          <p:nvPr/>
        </p:nvPicPr>
        <p:blipFill>
          <a:blip r:embed="rId4" cstate="print"/>
          <a:stretch>
            <a:fillRect/>
          </a:stretch>
        </p:blipFill>
        <p:spPr>
          <a:xfrm>
            <a:off x="8269213" y="188640"/>
            <a:ext cx="874787" cy="874787"/>
          </a:xfrm>
          <a:prstGeom prst="rect">
            <a:avLst/>
          </a:prstGeom>
        </p:spPr>
      </p:pic>
      <p:sp>
        <p:nvSpPr>
          <p:cNvPr id="8"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5869"/>
    </mc:Choice>
    <mc:Fallback xmlns="">
      <p:transition spd="slow" advTm="458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blinds(horizontal)">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blinds(horizontal)">
                                      <p:cBhvr>
                                        <p:cTn id="22" dur="500"/>
                                        <p:tgtEl>
                                          <p:spTgt spid="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blinds(horizontal)">
                                      <p:cBhvr>
                                        <p:cTn id="27" dur="500"/>
                                        <p:tgtEl>
                                          <p:spTgt spid="6">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
                                            <p:txEl>
                                              <p:pRg st="8" end="8"/>
                                            </p:txEl>
                                          </p:spTgt>
                                        </p:tgtEl>
                                        <p:attrNameLst>
                                          <p:attrName>style.visibility</p:attrName>
                                        </p:attrNameLst>
                                      </p:cBhvr>
                                      <p:to>
                                        <p:strVal val="visible"/>
                                      </p:to>
                                    </p:set>
                                    <p:animEffect transition="in" filter="blinds(horizontal)">
                                      <p:cBhvr>
                                        <p:cTn id="32"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t>What is considered Plagiarism:</a:t>
            </a:r>
          </a:p>
        </p:txBody>
      </p:sp>
      <p:pic>
        <p:nvPicPr>
          <p:cNvPr id="7" name="Picture 6" descr="Copypaste.gif"/>
          <p:cNvPicPr>
            <a:picLocks noChangeAspect="1"/>
          </p:cNvPicPr>
          <p:nvPr/>
        </p:nvPicPr>
        <p:blipFill>
          <a:blip r:embed="rId4" cstate="print"/>
          <a:stretch>
            <a:fillRect/>
          </a:stretch>
        </p:blipFill>
        <p:spPr>
          <a:xfrm>
            <a:off x="1475656" y="1255358"/>
            <a:ext cx="5472608" cy="5472608"/>
          </a:xfrm>
          <a:prstGeom prst="rect">
            <a:avLst/>
          </a:prstGeom>
        </p:spPr>
      </p:pic>
      <p:sp>
        <p:nvSpPr>
          <p:cNvPr id="8"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Tree>
    <p:custDataLst>
      <p:tags r:id="rId1"/>
    </p:custDataLst>
    <p:extLst>
      <p:ext uri="{BB962C8B-B14F-4D97-AF65-F5344CB8AC3E}">
        <p14:creationId xmlns:p14="http://schemas.microsoft.com/office/powerpoint/2010/main" val="1526388981"/>
      </p:ext>
    </p:extLst>
  </p:cSld>
  <p:clrMapOvr>
    <a:masterClrMapping/>
  </p:clrMapOvr>
  <mc:AlternateContent xmlns:mc="http://schemas.openxmlformats.org/markup-compatibility/2006" xmlns:p14="http://schemas.microsoft.com/office/powerpoint/2010/main">
    <mc:Choice Requires="p14">
      <p:transition spd="slow" p14:dur="2000" advTm="44360"/>
    </mc:Choice>
    <mc:Fallback xmlns="">
      <p:transition spd="slow" advTm="443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t>How Turnitin works:</a:t>
            </a:r>
          </a:p>
        </p:txBody>
      </p:sp>
      <p:sp>
        <p:nvSpPr>
          <p:cNvPr id="3" name="Content Placeholder 2">
            <a:extLst>
              <a:ext uri="{FF2B5EF4-FFF2-40B4-BE49-F238E27FC236}">
                <a16:creationId xmlns:a16="http://schemas.microsoft.com/office/drawing/2014/main" id="{63F83AD2-6E87-4A1D-958C-06ED8E554D9D}"/>
              </a:ext>
            </a:extLst>
          </p:cNvPr>
          <p:cNvSpPr>
            <a:spLocks noGrp="1"/>
          </p:cNvSpPr>
          <p:nvPr>
            <p:ph idx="1"/>
          </p:nvPr>
        </p:nvSpPr>
        <p:spPr/>
        <p:txBody>
          <a:bodyPr/>
          <a:lstStyle/>
          <a:p>
            <a:endParaRPr lang="en-GB"/>
          </a:p>
        </p:txBody>
      </p:sp>
      <p:sp>
        <p:nvSpPr>
          <p:cNvPr id="8"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pic>
        <p:nvPicPr>
          <p:cNvPr id="4" name="Picture 3">
            <a:extLst>
              <a:ext uri="{FF2B5EF4-FFF2-40B4-BE49-F238E27FC236}">
                <a16:creationId xmlns:a16="http://schemas.microsoft.com/office/drawing/2014/main" id="{2D89554E-09B3-4807-877B-EDBF880A169E}"/>
              </a:ext>
            </a:extLst>
          </p:cNvPr>
          <p:cNvPicPr>
            <a:picLocks noChangeAspect="1"/>
          </p:cNvPicPr>
          <p:nvPr/>
        </p:nvPicPr>
        <p:blipFill>
          <a:blip r:embed="rId3"/>
          <a:stretch>
            <a:fillRect/>
          </a:stretch>
        </p:blipFill>
        <p:spPr>
          <a:xfrm>
            <a:off x="61527" y="1417638"/>
            <a:ext cx="9020945" cy="4739658"/>
          </a:xfrm>
          <a:prstGeom prst="rect">
            <a:avLst/>
          </a:prstGeom>
          <a:ln>
            <a:solidFill>
              <a:schemeClr val="accent1">
                <a:lumMod val="50000"/>
              </a:schemeClr>
            </a:solidFill>
          </a:ln>
        </p:spPr>
      </p:pic>
    </p:spTree>
    <p:extLst>
      <p:ext uri="{BB962C8B-B14F-4D97-AF65-F5344CB8AC3E}">
        <p14:creationId xmlns:p14="http://schemas.microsoft.com/office/powerpoint/2010/main" val="2043914458"/>
      </p:ext>
    </p:extLst>
  </p:cSld>
  <p:clrMapOvr>
    <a:masterClrMapping/>
  </p:clrMapOvr>
  <mc:AlternateContent xmlns:mc="http://schemas.openxmlformats.org/markup-compatibility/2006" xmlns:p14="http://schemas.microsoft.com/office/powerpoint/2010/main">
    <mc:Choice Requires="p14">
      <p:transition spd="slow" p14:dur="2000" advTm="41386"/>
    </mc:Choice>
    <mc:Fallback xmlns="">
      <p:transition spd="slow" advTm="4138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t>How Turnitin works:</a:t>
            </a:r>
          </a:p>
        </p:txBody>
      </p:sp>
      <p:sp>
        <p:nvSpPr>
          <p:cNvPr id="4" name="Content Placeholder 3">
            <a:extLst>
              <a:ext uri="{FF2B5EF4-FFF2-40B4-BE49-F238E27FC236}">
                <a16:creationId xmlns:a16="http://schemas.microsoft.com/office/drawing/2014/main" id="{824F70C4-A45A-4E96-B360-2B561EFB0AC9}"/>
              </a:ext>
            </a:extLst>
          </p:cNvPr>
          <p:cNvSpPr>
            <a:spLocks noGrp="1"/>
          </p:cNvSpPr>
          <p:nvPr>
            <p:ph idx="1"/>
          </p:nvPr>
        </p:nvSpPr>
        <p:spPr/>
        <p:txBody>
          <a:bodyPr/>
          <a:lstStyle/>
          <a:p>
            <a:endParaRPr lang="en-GB"/>
          </a:p>
        </p:txBody>
      </p:sp>
      <p:sp>
        <p:nvSpPr>
          <p:cNvPr id="8"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pic>
        <p:nvPicPr>
          <p:cNvPr id="3" name="Picture 2">
            <a:extLst>
              <a:ext uri="{FF2B5EF4-FFF2-40B4-BE49-F238E27FC236}">
                <a16:creationId xmlns:a16="http://schemas.microsoft.com/office/drawing/2014/main" id="{BB01350F-1A02-41CA-88AD-58022CC063F3}"/>
              </a:ext>
            </a:extLst>
          </p:cNvPr>
          <p:cNvPicPr>
            <a:picLocks noChangeAspect="1"/>
          </p:cNvPicPr>
          <p:nvPr/>
        </p:nvPicPr>
        <p:blipFill rotWithShape="1">
          <a:blip r:embed="rId3"/>
          <a:srcRect l="16926" t="10747" b="29646"/>
          <a:stretch/>
        </p:blipFill>
        <p:spPr>
          <a:xfrm>
            <a:off x="683568" y="1628800"/>
            <a:ext cx="7596336" cy="2952328"/>
          </a:xfrm>
          <a:prstGeom prst="rect">
            <a:avLst/>
          </a:prstGeom>
          <a:ln>
            <a:solidFill>
              <a:schemeClr val="accent1">
                <a:lumMod val="50000"/>
              </a:schemeClr>
            </a:solidFill>
          </a:ln>
        </p:spPr>
      </p:pic>
      <p:sp>
        <p:nvSpPr>
          <p:cNvPr id="5" name="TextBox 4">
            <a:extLst>
              <a:ext uri="{FF2B5EF4-FFF2-40B4-BE49-F238E27FC236}">
                <a16:creationId xmlns:a16="http://schemas.microsoft.com/office/drawing/2014/main" id="{E319046F-1DFE-4706-8CB1-75D2B3943B3C}"/>
              </a:ext>
            </a:extLst>
          </p:cNvPr>
          <p:cNvSpPr txBox="1"/>
          <p:nvPr/>
        </p:nvSpPr>
        <p:spPr>
          <a:xfrm>
            <a:off x="1115616" y="4770725"/>
            <a:ext cx="6048672" cy="369332"/>
          </a:xfrm>
          <a:prstGeom prst="rect">
            <a:avLst/>
          </a:prstGeom>
          <a:noFill/>
        </p:spPr>
        <p:txBody>
          <a:bodyPr wrap="square" rtlCol="0">
            <a:spAutoFit/>
          </a:bodyPr>
          <a:lstStyle/>
          <a:p>
            <a:r>
              <a:rPr lang="en-GB" b="1" dirty="0"/>
              <a:t>Content when you write it in your own words</a:t>
            </a:r>
          </a:p>
        </p:txBody>
      </p:sp>
    </p:spTree>
    <p:extLst>
      <p:ext uri="{BB962C8B-B14F-4D97-AF65-F5344CB8AC3E}">
        <p14:creationId xmlns:p14="http://schemas.microsoft.com/office/powerpoint/2010/main" val="102454746"/>
      </p:ext>
    </p:extLst>
  </p:cSld>
  <p:clrMapOvr>
    <a:masterClrMapping/>
  </p:clrMapOvr>
  <mc:AlternateContent xmlns:mc="http://schemas.openxmlformats.org/markup-compatibility/2006" xmlns:p14="http://schemas.microsoft.com/office/powerpoint/2010/main">
    <mc:Choice Requires="p14">
      <p:transition spd="slow" p14:dur="2000" advTm="25830"/>
    </mc:Choice>
    <mc:Fallback xmlns="">
      <p:transition spd="slow" advTm="2583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normAutofit/>
          </a:bodyPr>
          <a:lstStyle/>
          <a:p>
            <a:r>
              <a:rPr lang="en-US" sz="4000" b="1" dirty="0"/>
              <a:t>Lecture content</a:t>
            </a:r>
          </a:p>
        </p:txBody>
      </p:sp>
      <p:sp>
        <p:nvSpPr>
          <p:cNvPr id="3075" name="Rectangle 3"/>
          <p:cNvSpPr>
            <a:spLocks noGrp="1" noChangeArrowheads="1"/>
          </p:cNvSpPr>
          <p:nvPr>
            <p:ph idx="1"/>
          </p:nvPr>
        </p:nvSpPr>
        <p:spPr/>
        <p:txBody>
          <a:bodyPr>
            <a:noAutofit/>
          </a:bodyPr>
          <a:lstStyle/>
          <a:p>
            <a:r>
              <a:rPr lang="en-US" sz="2000" dirty="0">
                <a:latin typeface="Arial-BoldMT" charset="0"/>
              </a:rPr>
              <a:t>What is literature review?</a:t>
            </a:r>
          </a:p>
          <a:p>
            <a:r>
              <a:rPr lang="en-US" sz="2000" dirty="0">
                <a:latin typeface="Arial-BoldMT" charset="0"/>
              </a:rPr>
              <a:t>What are the sections we would expect in a literature review?</a:t>
            </a:r>
          </a:p>
          <a:p>
            <a:r>
              <a:rPr lang="en-US" sz="2000" dirty="0">
                <a:latin typeface="Arial-BoldMT" charset="0"/>
              </a:rPr>
              <a:t>Standards of academic writing.</a:t>
            </a:r>
          </a:p>
          <a:p>
            <a:r>
              <a:rPr lang="en-US" sz="2000" dirty="0">
                <a:latin typeface="Arial-BoldMT" charset="0"/>
              </a:rPr>
              <a:t>Definition of </a:t>
            </a:r>
            <a:r>
              <a:rPr lang="en-US" sz="2000" b="1" dirty="0">
                <a:latin typeface="Arial-BoldMT" charset="0"/>
              </a:rPr>
              <a:t>Plagiarism</a:t>
            </a:r>
            <a:r>
              <a:rPr lang="en-US" sz="2000" dirty="0">
                <a:latin typeface="Arial-BoldMT" charset="0"/>
              </a:rPr>
              <a:t> in academic context.</a:t>
            </a:r>
          </a:p>
          <a:p>
            <a:r>
              <a:rPr lang="en-US" sz="2000" dirty="0">
                <a:latin typeface="Arial-BoldMT" charset="0"/>
              </a:rPr>
              <a:t>What is </a:t>
            </a:r>
            <a:r>
              <a:rPr lang="en-US" sz="2000" b="1" dirty="0">
                <a:latin typeface="Arial-BoldMT" charset="0"/>
              </a:rPr>
              <a:t>Self-Plagiarism</a:t>
            </a:r>
            <a:r>
              <a:rPr lang="en-US" sz="2000" dirty="0">
                <a:latin typeface="Arial-BoldMT" charset="0"/>
              </a:rPr>
              <a:t>?</a:t>
            </a:r>
          </a:p>
          <a:p>
            <a:r>
              <a:rPr lang="en-US" sz="2000" dirty="0">
                <a:latin typeface="Arial-BoldMT" charset="0"/>
              </a:rPr>
              <a:t>What is</a:t>
            </a:r>
            <a:r>
              <a:rPr lang="en-US" sz="2000" b="1" dirty="0">
                <a:latin typeface="Arial-BoldMT" charset="0"/>
              </a:rPr>
              <a:t> a reference or Citation</a:t>
            </a:r>
            <a:r>
              <a:rPr lang="en-US" sz="2000" dirty="0">
                <a:latin typeface="Arial-BoldMT" charset="0"/>
              </a:rPr>
              <a:t>?</a:t>
            </a:r>
          </a:p>
          <a:p>
            <a:pPr lvl="1"/>
            <a:r>
              <a:rPr lang="en-US" sz="1800" dirty="0">
                <a:latin typeface="Arial-BoldMT" charset="0"/>
              </a:rPr>
              <a:t>Why do you need to reference?</a:t>
            </a:r>
          </a:p>
          <a:p>
            <a:pPr lvl="1"/>
            <a:r>
              <a:rPr lang="en-US" sz="1800" dirty="0">
                <a:latin typeface="Arial-BoldMT" charset="0"/>
              </a:rPr>
              <a:t>Examples </a:t>
            </a:r>
            <a:r>
              <a:rPr lang="en-US" sz="1600" dirty="0">
                <a:latin typeface="Arial-BoldMT" charset="0"/>
              </a:rPr>
              <a:t>of</a:t>
            </a:r>
            <a:r>
              <a:rPr lang="en-US" sz="1800" dirty="0">
                <a:latin typeface="Arial-BoldMT" charset="0"/>
              </a:rPr>
              <a:t> citations</a:t>
            </a:r>
          </a:p>
          <a:p>
            <a:r>
              <a:rPr lang="en-US" sz="2000" dirty="0">
                <a:latin typeface="Arial-BoldMT" charset="0"/>
              </a:rPr>
              <a:t>How to create </a:t>
            </a:r>
            <a:r>
              <a:rPr lang="en-US" sz="2000" b="1" dirty="0">
                <a:latin typeface="Arial-BoldMT" charset="0"/>
              </a:rPr>
              <a:t>Bibliography / reference list</a:t>
            </a:r>
            <a:r>
              <a:rPr lang="en-US" sz="2000" dirty="0">
                <a:latin typeface="Arial-BoldMT" charset="0"/>
              </a:rPr>
              <a:t>.</a:t>
            </a:r>
          </a:p>
          <a:p>
            <a:r>
              <a:rPr lang="en-US" sz="2000" dirty="0">
                <a:latin typeface="Arial-BoldMT" charset="0"/>
              </a:rPr>
              <a:t>How to  </a:t>
            </a:r>
            <a:r>
              <a:rPr lang="en-US" sz="2000" b="1" dirty="0">
                <a:latin typeface="Arial-BoldMT" charset="0"/>
              </a:rPr>
              <a:t>paraphrase or summaries.</a:t>
            </a:r>
          </a:p>
          <a:p>
            <a:r>
              <a:rPr lang="en-US" sz="2000" dirty="0">
                <a:latin typeface="Arial-BoldMT" charset="0"/>
              </a:rPr>
              <a:t>How to find citations and references online.</a:t>
            </a:r>
          </a:p>
          <a:p>
            <a:pPr lvl="1"/>
            <a:endParaRPr lang="en-US" sz="1800" dirty="0"/>
          </a:p>
          <a:p>
            <a:endParaRPr lang="en-US" sz="2000" dirty="0"/>
          </a:p>
          <a:p>
            <a:pPr lvl="1"/>
            <a:endParaRPr lang="en-US" sz="1800" dirty="0"/>
          </a:p>
          <a:p>
            <a:pPr lvl="1"/>
            <a:endParaRPr lang="en-US" sz="1800" dirty="0"/>
          </a:p>
          <a:p>
            <a:endParaRPr lang="en-US" sz="2000" dirty="0"/>
          </a:p>
          <a:p>
            <a:endParaRPr lang="en-US" sz="2000" dirty="0"/>
          </a:p>
        </p:txBody>
      </p:sp>
      <p:sp>
        <p:nvSpPr>
          <p:cNvPr id="6"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5788"/>
    </mc:Choice>
    <mc:Fallback xmlns="">
      <p:transition spd="slow" advTm="557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animEffect transition="in" filter="blinds(horizontal)">
                                      <p:cBhvr>
                                        <p:cTn id="7" dur="500"/>
                                        <p:tgtEl>
                                          <p:spTgt spid="30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075">
                                            <p:txEl>
                                              <p:pRg st="1" end="1"/>
                                            </p:txEl>
                                          </p:spTgt>
                                        </p:tgtEl>
                                        <p:attrNameLst>
                                          <p:attrName>style.visibility</p:attrName>
                                        </p:attrNameLst>
                                      </p:cBhvr>
                                      <p:to>
                                        <p:strVal val="visible"/>
                                      </p:to>
                                    </p:set>
                                    <p:animEffect transition="in" filter="blinds(horizontal)">
                                      <p:cBhvr>
                                        <p:cTn id="12" dur="500"/>
                                        <p:tgtEl>
                                          <p:spTgt spid="307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075">
                                            <p:txEl>
                                              <p:pRg st="2" end="2"/>
                                            </p:txEl>
                                          </p:spTgt>
                                        </p:tgtEl>
                                        <p:attrNameLst>
                                          <p:attrName>style.visibility</p:attrName>
                                        </p:attrNameLst>
                                      </p:cBhvr>
                                      <p:to>
                                        <p:strVal val="visible"/>
                                      </p:to>
                                    </p:set>
                                    <p:animEffect transition="in" filter="blinds(horizontal)">
                                      <p:cBhvr>
                                        <p:cTn id="17" dur="500"/>
                                        <p:tgtEl>
                                          <p:spTgt spid="307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075">
                                            <p:txEl>
                                              <p:pRg st="3" end="3"/>
                                            </p:txEl>
                                          </p:spTgt>
                                        </p:tgtEl>
                                        <p:attrNameLst>
                                          <p:attrName>style.visibility</p:attrName>
                                        </p:attrNameLst>
                                      </p:cBhvr>
                                      <p:to>
                                        <p:strVal val="visible"/>
                                      </p:to>
                                    </p:set>
                                    <p:animEffect transition="in" filter="blinds(horizontal)">
                                      <p:cBhvr>
                                        <p:cTn id="22" dur="500"/>
                                        <p:tgtEl>
                                          <p:spTgt spid="307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075">
                                            <p:txEl>
                                              <p:pRg st="4" end="4"/>
                                            </p:txEl>
                                          </p:spTgt>
                                        </p:tgtEl>
                                        <p:attrNameLst>
                                          <p:attrName>style.visibility</p:attrName>
                                        </p:attrNameLst>
                                      </p:cBhvr>
                                      <p:to>
                                        <p:strVal val="visible"/>
                                      </p:to>
                                    </p:set>
                                    <p:animEffect transition="in" filter="blinds(horizontal)">
                                      <p:cBhvr>
                                        <p:cTn id="27" dur="500"/>
                                        <p:tgtEl>
                                          <p:spTgt spid="307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075">
                                            <p:txEl>
                                              <p:pRg st="5" end="5"/>
                                            </p:txEl>
                                          </p:spTgt>
                                        </p:tgtEl>
                                        <p:attrNameLst>
                                          <p:attrName>style.visibility</p:attrName>
                                        </p:attrNameLst>
                                      </p:cBhvr>
                                      <p:to>
                                        <p:strVal val="visible"/>
                                      </p:to>
                                    </p:set>
                                    <p:animEffect transition="in" filter="blinds(horizontal)">
                                      <p:cBhvr>
                                        <p:cTn id="32" dur="500"/>
                                        <p:tgtEl>
                                          <p:spTgt spid="3075">
                                            <p:txEl>
                                              <p:pRg st="5" end="5"/>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075">
                                            <p:txEl>
                                              <p:pRg st="6" end="6"/>
                                            </p:txEl>
                                          </p:spTgt>
                                        </p:tgtEl>
                                        <p:attrNameLst>
                                          <p:attrName>style.visibility</p:attrName>
                                        </p:attrNameLst>
                                      </p:cBhvr>
                                      <p:to>
                                        <p:strVal val="visible"/>
                                      </p:to>
                                    </p:set>
                                    <p:animEffect transition="in" filter="blinds(horizontal)">
                                      <p:cBhvr>
                                        <p:cTn id="35" dur="500"/>
                                        <p:tgtEl>
                                          <p:spTgt spid="3075">
                                            <p:txEl>
                                              <p:pRg st="6" end="6"/>
                                            </p:txEl>
                                          </p:spTgt>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3075">
                                            <p:txEl>
                                              <p:pRg st="7" end="7"/>
                                            </p:txEl>
                                          </p:spTgt>
                                        </p:tgtEl>
                                        <p:attrNameLst>
                                          <p:attrName>style.visibility</p:attrName>
                                        </p:attrNameLst>
                                      </p:cBhvr>
                                      <p:to>
                                        <p:strVal val="visible"/>
                                      </p:to>
                                    </p:set>
                                    <p:animEffect transition="in" filter="blinds(horizontal)">
                                      <p:cBhvr>
                                        <p:cTn id="38" dur="500"/>
                                        <p:tgtEl>
                                          <p:spTgt spid="3075">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3075">
                                            <p:txEl>
                                              <p:pRg st="8" end="8"/>
                                            </p:txEl>
                                          </p:spTgt>
                                        </p:tgtEl>
                                        <p:attrNameLst>
                                          <p:attrName>style.visibility</p:attrName>
                                        </p:attrNameLst>
                                      </p:cBhvr>
                                      <p:to>
                                        <p:strVal val="visible"/>
                                      </p:to>
                                    </p:set>
                                    <p:animEffect transition="in" filter="blinds(horizontal)">
                                      <p:cBhvr>
                                        <p:cTn id="43" dur="500"/>
                                        <p:tgtEl>
                                          <p:spTgt spid="3075">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3075">
                                            <p:txEl>
                                              <p:pRg st="9" end="9"/>
                                            </p:txEl>
                                          </p:spTgt>
                                        </p:tgtEl>
                                        <p:attrNameLst>
                                          <p:attrName>style.visibility</p:attrName>
                                        </p:attrNameLst>
                                      </p:cBhvr>
                                      <p:to>
                                        <p:strVal val="visible"/>
                                      </p:to>
                                    </p:set>
                                    <p:animEffect transition="in" filter="blinds(horizontal)">
                                      <p:cBhvr>
                                        <p:cTn id="48" dur="500"/>
                                        <p:tgtEl>
                                          <p:spTgt spid="3075">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3075">
                                            <p:txEl>
                                              <p:pRg st="10" end="10"/>
                                            </p:txEl>
                                          </p:spTgt>
                                        </p:tgtEl>
                                        <p:attrNameLst>
                                          <p:attrName>style.visibility</p:attrName>
                                        </p:attrNameLst>
                                      </p:cBhvr>
                                      <p:to>
                                        <p:strVal val="visible"/>
                                      </p:to>
                                    </p:set>
                                    <p:animEffect transition="in" filter="blinds(horizontal)">
                                      <p:cBhvr>
                                        <p:cTn id="53" dur="500"/>
                                        <p:tgtEl>
                                          <p:spTgt spid="307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t>How Turnitin works:</a:t>
            </a:r>
          </a:p>
        </p:txBody>
      </p:sp>
      <p:sp>
        <p:nvSpPr>
          <p:cNvPr id="3" name="Content Placeholder 2">
            <a:extLst>
              <a:ext uri="{FF2B5EF4-FFF2-40B4-BE49-F238E27FC236}">
                <a16:creationId xmlns:a16="http://schemas.microsoft.com/office/drawing/2014/main" id="{58D47F41-90A2-4E2F-B79A-C816FD9FF59F}"/>
              </a:ext>
            </a:extLst>
          </p:cNvPr>
          <p:cNvSpPr>
            <a:spLocks noGrp="1"/>
          </p:cNvSpPr>
          <p:nvPr>
            <p:ph idx="1"/>
          </p:nvPr>
        </p:nvSpPr>
        <p:spPr/>
        <p:txBody>
          <a:bodyPr/>
          <a:lstStyle/>
          <a:p>
            <a:endParaRPr lang="en-GB"/>
          </a:p>
        </p:txBody>
      </p:sp>
      <p:sp>
        <p:nvSpPr>
          <p:cNvPr id="8"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TextBox 4">
            <a:extLst>
              <a:ext uri="{FF2B5EF4-FFF2-40B4-BE49-F238E27FC236}">
                <a16:creationId xmlns:a16="http://schemas.microsoft.com/office/drawing/2014/main" id="{E319046F-1DFE-4706-8CB1-75D2B3943B3C}"/>
              </a:ext>
            </a:extLst>
          </p:cNvPr>
          <p:cNvSpPr txBox="1"/>
          <p:nvPr/>
        </p:nvSpPr>
        <p:spPr>
          <a:xfrm>
            <a:off x="971600" y="5030853"/>
            <a:ext cx="6048672" cy="646331"/>
          </a:xfrm>
          <a:prstGeom prst="rect">
            <a:avLst/>
          </a:prstGeom>
          <a:noFill/>
        </p:spPr>
        <p:txBody>
          <a:bodyPr wrap="square" rtlCol="0">
            <a:spAutoFit/>
          </a:bodyPr>
          <a:lstStyle/>
          <a:p>
            <a:r>
              <a:rPr lang="en-GB" b="1" dirty="0"/>
              <a:t>Content from one source copied word for word.</a:t>
            </a:r>
          </a:p>
          <a:p>
            <a:r>
              <a:rPr lang="en-GB" b="1" dirty="0"/>
              <a:t>Even though the student did put citation, it is wrong!</a:t>
            </a:r>
          </a:p>
        </p:txBody>
      </p:sp>
      <p:pic>
        <p:nvPicPr>
          <p:cNvPr id="4" name="Picture 3">
            <a:extLst>
              <a:ext uri="{FF2B5EF4-FFF2-40B4-BE49-F238E27FC236}">
                <a16:creationId xmlns:a16="http://schemas.microsoft.com/office/drawing/2014/main" id="{0678059F-D73B-4A43-ABEA-8EB822B50C04}"/>
              </a:ext>
            </a:extLst>
          </p:cNvPr>
          <p:cNvPicPr>
            <a:picLocks noChangeAspect="1"/>
          </p:cNvPicPr>
          <p:nvPr/>
        </p:nvPicPr>
        <p:blipFill rotWithShape="1">
          <a:blip r:embed="rId3"/>
          <a:srcRect l="19288" t="10747" b="22911"/>
          <a:stretch/>
        </p:blipFill>
        <p:spPr>
          <a:xfrm>
            <a:off x="710698" y="1375012"/>
            <a:ext cx="7722604" cy="3438340"/>
          </a:xfrm>
          <a:prstGeom prst="rect">
            <a:avLst/>
          </a:prstGeom>
          <a:ln>
            <a:solidFill>
              <a:schemeClr val="accent1">
                <a:lumMod val="50000"/>
              </a:schemeClr>
            </a:solidFill>
          </a:ln>
        </p:spPr>
      </p:pic>
    </p:spTree>
    <p:extLst>
      <p:ext uri="{BB962C8B-B14F-4D97-AF65-F5344CB8AC3E}">
        <p14:creationId xmlns:p14="http://schemas.microsoft.com/office/powerpoint/2010/main" val="3608879194"/>
      </p:ext>
    </p:extLst>
  </p:cSld>
  <p:clrMapOvr>
    <a:masterClrMapping/>
  </p:clrMapOvr>
  <mc:AlternateContent xmlns:mc="http://schemas.openxmlformats.org/markup-compatibility/2006" xmlns:p14="http://schemas.microsoft.com/office/powerpoint/2010/main">
    <mc:Choice Requires="p14">
      <p:transition spd="slow" p14:dur="2000" advTm="36720"/>
    </mc:Choice>
    <mc:Fallback xmlns="">
      <p:transition spd="slow" advTm="3672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t>How Turnitin works:</a:t>
            </a:r>
          </a:p>
        </p:txBody>
      </p:sp>
      <p:sp>
        <p:nvSpPr>
          <p:cNvPr id="3" name="Content Placeholder 2">
            <a:extLst>
              <a:ext uri="{FF2B5EF4-FFF2-40B4-BE49-F238E27FC236}">
                <a16:creationId xmlns:a16="http://schemas.microsoft.com/office/drawing/2014/main" id="{CE0A6DC8-24C0-46FA-9BD7-9301D3B28951}"/>
              </a:ext>
            </a:extLst>
          </p:cNvPr>
          <p:cNvSpPr>
            <a:spLocks noGrp="1"/>
          </p:cNvSpPr>
          <p:nvPr>
            <p:ph idx="1"/>
          </p:nvPr>
        </p:nvSpPr>
        <p:spPr/>
        <p:txBody>
          <a:bodyPr/>
          <a:lstStyle/>
          <a:p>
            <a:endParaRPr lang="en-GB"/>
          </a:p>
        </p:txBody>
      </p:sp>
      <p:sp>
        <p:nvSpPr>
          <p:cNvPr id="8"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TextBox 4">
            <a:extLst>
              <a:ext uri="{FF2B5EF4-FFF2-40B4-BE49-F238E27FC236}">
                <a16:creationId xmlns:a16="http://schemas.microsoft.com/office/drawing/2014/main" id="{E319046F-1DFE-4706-8CB1-75D2B3943B3C}"/>
              </a:ext>
            </a:extLst>
          </p:cNvPr>
          <p:cNvSpPr txBox="1"/>
          <p:nvPr/>
        </p:nvSpPr>
        <p:spPr>
          <a:xfrm>
            <a:off x="899592" y="5949280"/>
            <a:ext cx="6372200" cy="369332"/>
          </a:xfrm>
          <a:prstGeom prst="rect">
            <a:avLst/>
          </a:prstGeom>
          <a:noFill/>
        </p:spPr>
        <p:txBody>
          <a:bodyPr wrap="square" rtlCol="0">
            <a:spAutoFit/>
          </a:bodyPr>
          <a:lstStyle/>
          <a:p>
            <a:r>
              <a:rPr lang="en-GB" b="1" dirty="0"/>
              <a:t>Content when you copied but only few words changed.</a:t>
            </a:r>
          </a:p>
        </p:txBody>
      </p:sp>
      <p:pic>
        <p:nvPicPr>
          <p:cNvPr id="6" name="Picture 5">
            <a:extLst>
              <a:ext uri="{FF2B5EF4-FFF2-40B4-BE49-F238E27FC236}">
                <a16:creationId xmlns:a16="http://schemas.microsoft.com/office/drawing/2014/main" id="{9C9FD09F-F37E-463A-AD28-8BF5C4320BE3}"/>
              </a:ext>
            </a:extLst>
          </p:cNvPr>
          <p:cNvPicPr>
            <a:picLocks noChangeAspect="1"/>
          </p:cNvPicPr>
          <p:nvPr/>
        </p:nvPicPr>
        <p:blipFill rotWithShape="1">
          <a:blip r:embed="rId3"/>
          <a:srcRect l="20075" t="10202" b="2024"/>
          <a:stretch/>
        </p:blipFill>
        <p:spPr>
          <a:xfrm>
            <a:off x="611560" y="1390458"/>
            <a:ext cx="7200800" cy="4283500"/>
          </a:xfrm>
          <a:prstGeom prst="rect">
            <a:avLst/>
          </a:prstGeom>
          <a:ln>
            <a:solidFill>
              <a:schemeClr val="accent1">
                <a:lumMod val="50000"/>
              </a:schemeClr>
            </a:solidFill>
          </a:ln>
        </p:spPr>
      </p:pic>
    </p:spTree>
    <p:extLst>
      <p:ext uri="{BB962C8B-B14F-4D97-AF65-F5344CB8AC3E}">
        <p14:creationId xmlns:p14="http://schemas.microsoft.com/office/powerpoint/2010/main" val="3675450334"/>
      </p:ext>
    </p:extLst>
  </p:cSld>
  <p:clrMapOvr>
    <a:masterClrMapping/>
  </p:clrMapOvr>
  <mc:AlternateContent xmlns:mc="http://schemas.openxmlformats.org/markup-compatibility/2006" xmlns:p14="http://schemas.microsoft.com/office/powerpoint/2010/main">
    <mc:Choice Requires="p14">
      <p:transition spd="slow" p14:dur="2000" advTm="31147"/>
    </mc:Choice>
    <mc:Fallback xmlns="">
      <p:transition spd="slow" advTm="31147"/>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t>How Turnitin works:</a:t>
            </a:r>
          </a:p>
        </p:txBody>
      </p:sp>
      <p:sp>
        <p:nvSpPr>
          <p:cNvPr id="4" name="Content Placeholder 3">
            <a:extLst>
              <a:ext uri="{FF2B5EF4-FFF2-40B4-BE49-F238E27FC236}">
                <a16:creationId xmlns:a16="http://schemas.microsoft.com/office/drawing/2014/main" id="{FB63133F-ED47-4AD2-8253-6CA45D18CB1E}"/>
              </a:ext>
            </a:extLst>
          </p:cNvPr>
          <p:cNvSpPr>
            <a:spLocks noGrp="1"/>
          </p:cNvSpPr>
          <p:nvPr>
            <p:ph idx="1"/>
          </p:nvPr>
        </p:nvSpPr>
        <p:spPr/>
        <p:txBody>
          <a:bodyPr/>
          <a:lstStyle/>
          <a:p>
            <a:endParaRPr lang="en-GB"/>
          </a:p>
        </p:txBody>
      </p:sp>
      <p:sp>
        <p:nvSpPr>
          <p:cNvPr id="8"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TextBox 4">
            <a:extLst>
              <a:ext uri="{FF2B5EF4-FFF2-40B4-BE49-F238E27FC236}">
                <a16:creationId xmlns:a16="http://schemas.microsoft.com/office/drawing/2014/main" id="{E319046F-1DFE-4706-8CB1-75D2B3943B3C}"/>
              </a:ext>
            </a:extLst>
          </p:cNvPr>
          <p:cNvSpPr txBox="1"/>
          <p:nvPr/>
        </p:nvSpPr>
        <p:spPr>
          <a:xfrm>
            <a:off x="899592" y="5949280"/>
            <a:ext cx="6372200" cy="646331"/>
          </a:xfrm>
          <a:prstGeom prst="rect">
            <a:avLst/>
          </a:prstGeom>
          <a:noFill/>
        </p:spPr>
        <p:txBody>
          <a:bodyPr wrap="square" rtlCol="0">
            <a:spAutoFit/>
          </a:bodyPr>
          <a:lstStyle/>
          <a:p>
            <a:r>
              <a:rPr lang="en-GB" b="1" dirty="0"/>
              <a:t>Copying from multiple sources, thinking it would fool Turnitin.</a:t>
            </a:r>
          </a:p>
        </p:txBody>
      </p:sp>
      <p:pic>
        <p:nvPicPr>
          <p:cNvPr id="3" name="Picture 2">
            <a:extLst>
              <a:ext uri="{FF2B5EF4-FFF2-40B4-BE49-F238E27FC236}">
                <a16:creationId xmlns:a16="http://schemas.microsoft.com/office/drawing/2014/main" id="{351077B5-FA3C-4D4C-8B81-64543C9C4C6A}"/>
              </a:ext>
            </a:extLst>
          </p:cNvPr>
          <p:cNvPicPr>
            <a:picLocks noChangeAspect="1"/>
          </p:cNvPicPr>
          <p:nvPr/>
        </p:nvPicPr>
        <p:blipFill rotWithShape="1">
          <a:blip r:embed="rId3"/>
          <a:srcRect l="17713" t="10153" b="2024"/>
          <a:stretch/>
        </p:blipFill>
        <p:spPr>
          <a:xfrm>
            <a:off x="433872" y="1124744"/>
            <a:ext cx="8229599" cy="4757612"/>
          </a:xfrm>
          <a:prstGeom prst="rect">
            <a:avLst/>
          </a:prstGeom>
          <a:ln>
            <a:solidFill>
              <a:schemeClr val="accent1">
                <a:lumMod val="50000"/>
              </a:schemeClr>
            </a:solidFill>
          </a:ln>
        </p:spPr>
      </p:pic>
    </p:spTree>
    <p:extLst>
      <p:ext uri="{BB962C8B-B14F-4D97-AF65-F5344CB8AC3E}">
        <p14:creationId xmlns:p14="http://schemas.microsoft.com/office/powerpoint/2010/main" val="2079006613"/>
      </p:ext>
    </p:extLst>
  </p:cSld>
  <p:clrMapOvr>
    <a:masterClrMapping/>
  </p:clrMapOvr>
  <mc:AlternateContent xmlns:mc="http://schemas.openxmlformats.org/markup-compatibility/2006" xmlns:p14="http://schemas.microsoft.com/office/powerpoint/2010/main">
    <mc:Choice Requires="p14">
      <p:transition spd="slow" p14:dur="2000" advTm="31240"/>
    </mc:Choice>
    <mc:Fallback xmlns="">
      <p:transition spd="slow" advTm="3124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746CA-F376-6D87-4301-DFBB79CE654B}"/>
              </a:ext>
            </a:extLst>
          </p:cNvPr>
          <p:cNvSpPr>
            <a:spLocks noGrp="1"/>
          </p:cNvSpPr>
          <p:nvPr>
            <p:ph type="title"/>
          </p:nvPr>
        </p:nvSpPr>
        <p:spPr/>
        <p:txBody>
          <a:bodyPr>
            <a:normAutofit fontScale="90000"/>
          </a:bodyPr>
          <a:lstStyle/>
          <a:p>
            <a:r>
              <a:rPr lang="en-GB" dirty="0"/>
              <a:t>We have now tools to detect AI generated text</a:t>
            </a:r>
          </a:p>
        </p:txBody>
      </p:sp>
      <p:sp>
        <p:nvSpPr>
          <p:cNvPr id="5" name="Slide Number Placeholder 4">
            <a:extLst>
              <a:ext uri="{FF2B5EF4-FFF2-40B4-BE49-F238E27FC236}">
                <a16:creationId xmlns:a16="http://schemas.microsoft.com/office/drawing/2014/main" id="{E40AD5CF-6512-941A-210F-12290B3A1A95}"/>
              </a:ext>
            </a:extLst>
          </p:cNvPr>
          <p:cNvSpPr>
            <a:spLocks noGrp="1"/>
          </p:cNvSpPr>
          <p:nvPr>
            <p:ph type="sldNum" sz="quarter" idx="4"/>
          </p:nvPr>
        </p:nvSpPr>
        <p:spPr>
          <a:xfrm>
            <a:off x="8227791" y="332656"/>
            <a:ext cx="538346" cy="360040"/>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92" kern="1200">
                <a:solidFill>
                  <a:schemeClr val="tx1">
                    <a:tint val="75000"/>
                  </a:schemeClr>
                </a:solidFill>
                <a:latin typeface="Calibri"/>
                <a:ea typeface="Calibri"/>
                <a:cs typeface="Calibri"/>
              </a:defRPr>
            </a:lvl1pPr>
            <a:lvl2pPr marL="457200" algn="l" rtl="0" eaLnBrk="0" fontAlgn="base" hangingPunct="0">
              <a:spcBef>
                <a:spcPct val="0"/>
              </a:spcBef>
              <a:spcAft>
                <a:spcPct val="0"/>
              </a:spcAft>
              <a:defRPr sz="2400" kern="1200">
                <a:solidFill>
                  <a:schemeClr val="tx1"/>
                </a:solidFill>
                <a:latin typeface="Times"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panose="02020603050405020304" pitchFamily="18" charset="0"/>
                <a:ea typeface="MS PGothic" panose="020B0600070205080204" pitchFamily="34" charset="-128"/>
                <a:cs typeface="+mn-cs"/>
              </a:defRPr>
            </a:lvl9pPr>
          </a:lstStyle>
          <a:p>
            <a:fld id="{9E9F5D58-6BED-4D06-8A51-819B727B8DAA}" type="slidenum">
              <a:rPr lang="en-GB" smtClean="0"/>
              <a:pPr/>
              <a:t>23</a:t>
            </a:fld>
            <a:endParaRPr lang="en-GB"/>
          </a:p>
        </p:txBody>
      </p:sp>
      <p:pic>
        <p:nvPicPr>
          <p:cNvPr id="7" name="Picture 6">
            <a:extLst>
              <a:ext uri="{FF2B5EF4-FFF2-40B4-BE49-F238E27FC236}">
                <a16:creationId xmlns:a16="http://schemas.microsoft.com/office/drawing/2014/main" id="{AFC3150C-701E-B44A-FD7A-A07DDBFAFE2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79512" y="1412775"/>
            <a:ext cx="8784976" cy="4680521"/>
          </a:xfrm>
          <a:prstGeom prst="rect">
            <a:avLst/>
          </a:prstGeom>
        </p:spPr>
      </p:pic>
    </p:spTree>
    <p:extLst>
      <p:ext uri="{BB962C8B-B14F-4D97-AF65-F5344CB8AC3E}">
        <p14:creationId xmlns:p14="http://schemas.microsoft.com/office/powerpoint/2010/main" val="35970088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05054-A780-B8E7-2AD1-094EC61003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A9A9C3-2E6E-AE6B-D922-30CEDF1D6583}"/>
              </a:ext>
            </a:extLst>
          </p:cNvPr>
          <p:cNvSpPr>
            <a:spLocks noGrp="1"/>
          </p:cNvSpPr>
          <p:nvPr>
            <p:ph type="title"/>
          </p:nvPr>
        </p:nvSpPr>
        <p:spPr/>
        <p:txBody>
          <a:bodyPr>
            <a:normAutofit/>
          </a:bodyPr>
          <a:lstStyle/>
          <a:p>
            <a:r>
              <a:rPr lang="en-GB" dirty="0"/>
              <a:t>Turnitin will check your AI!</a:t>
            </a:r>
          </a:p>
        </p:txBody>
      </p:sp>
      <p:sp>
        <p:nvSpPr>
          <p:cNvPr id="5" name="Slide Number Placeholder 4">
            <a:extLst>
              <a:ext uri="{FF2B5EF4-FFF2-40B4-BE49-F238E27FC236}">
                <a16:creationId xmlns:a16="http://schemas.microsoft.com/office/drawing/2014/main" id="{996BC192-8D28-8522-B8D3-1D48C3292D5A}"/>
              </a:ext>
            </a:extLst>
          </p:cNvPr>
          <p:cNvSpPr>
            <a:spLocks noGrp="1"/>
          </p:cNvSpPr>
          <p:nvPr>
            <p:ph type="sldNum" sz="quarter" idx="4"/>
          </p:nvPr>
        </p:nvSpPr>
        <p:spPr>
          <a:xfrm>
            <a:off x="8227791" y="332656"/>
            <a:ext cx="538346" cy="360040"/>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92" kern="1200">
                <a:solidFill>
                  <a:schemeClr val="tx1">
                    <a:tint val="75000"/>
                  </a:schemeClr>
                </a:solidFill>
                <a:latin typeface="Calibri"/>
                <a:ea typeface="Calibri"/>
                <a:cs typeface="Calibri"/>
              </a:defRPr>
            </a:lvl1pPr>
            <a:lvl2pPr marL="457200" algn="l" rtl="0" eaLnBrk="0" fontAlgn="base" hangingPunct="0">
              <a:spcBef>
                <a:spcPct val="0"/>
              </a:spcBef>
              <a:spcAft>
                <a:spcPct val="0"/>
              </a:spcAft>
              <a:defRPr sz="2400" kern="1200">
                <a:solidFill>
                  <a:schemeClr val="tx1"/>
                </a:solidFill>
                <a:latin typeface="Times"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panose="02020603050405020304" pitchFamily="18" charset="0"/>
                <a:ea typeface="MS PGothic" panose="020B0600070205080204" pitchFamily="34" charset="-128"/>
                <a:cs typeface="+mn-cs"/>
              </a:defRPr>
            </a:lvl9pPr>
          </a:lstStyle>
          <a:p>
            <a:fld id="{9E9F5D58-6BED-4D06-8A51-819B727B8DAA}" type="slidenum">
              <a:rPr lang="en-GB" smtClean="0"/>
              <a:pPr/>
              <a:t>24</a:t>
            </a:fld>
            <a:endParaRPr lang="en-GB"/>
          </a:p>
        </p:txBody>
      </p:sp>
      <p:pic>
        <p:nvPicPr>
          <p:cNvPr id="9" name="Picture 8">
            <a:extLst>
              <a:ext uri="{FF2B5EF4-FFF2-40B4-BE49-F238E27FC236}">
                <a16:creationId xmlns:a16="http://schemas.microsoft.com/office/drawing/2014/main" id="{5C9BF99E-FE5D-E20C-10F9-0191FE32798D}"/>
              </a:ext>
            </a:extLst>
          </p:cNvPr>
          <p:cNvPicPr>
            <a:picLocks noChangeAspect="1"/>
          </p:cNvPicPr>
          <p:nvPr/>
        </p:nvPicPr>
        <p:blipFill>
          <a:blip r:embed="rId2" cstate="screen">
            <a:extLst>
              <a:ext uri="{28A0092B-C50C-407E-A947-70E740481C1C}">
                <a14:useLocalDpi xmlns:a14="http://schemas.microsoft.com/office/drawing/2010/main"/>
              </a:ext>
            </a:extLst>
          </a:blip>
          <a:srcRect r="-833" b="-1"/>
          <a:stretch/>
        </p:blipFill>
        <p:spPr>
          <a:xfrm>
            <a:off x="927422" y="1124744"/>
            <a:ext cx="7289156" cy="5013176"/>
          </a:xfrm>
          <a:prstGeom prst="rect">
            <a:avLst/>
          </a:prstGeom>
          <a:ln>
            <a:solidFill>
              <a:schemeClr val="accent1"/>
            </a:solidFill>
          </a:ln>
        </p:spPr>
      </p:pic>
    </p:spTree>
    <p:extLst>
      <p:ext uri="{BB962C8B-B14F-4D97-AF65-F5344CB8AC3E}">
        <p14:creationId xmlns:p14="http://schemas.microsoft.com/office/powerpoint/2010/main" val="23260367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4E614-F0A4-D7C9-286D-D1009AA046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0664F3-92A6-EA35-5C09-68560F436C56}"/>
              </a:ext>
            </a:extLst>
          </p:cNvPr>
          <p:cNvSpPr>
            <a:spLocks noGrp="1"/>
          </p:cNvSpPr>
          <p:nvPr>
            <p:ph type="title"/>
          </p:nvPr>
        </p:nvSpPr>
        <p:spPr/>
        <p:txBody>
          <a:bodyPr>
            <a:normAutofit/>
          </a:bodyPr>
          <a:lstStyle/>
          <a:p>
            <a:r>
              <a:rPr lang="en-GB" dirty="0"/>
              <a:t>Turnitin will check your AI!</a:t>
            </a:r>
          </a:p>
        </p:txBody>
      </p:sp>
      <p:sp>
        <p:nvSpPr>
          <p:cNvPr id="5" name="Slide Number Placeholder 4">
            <a:extLst>
              <a:ext uri="{FF2B5EF4-FFF2-40B4-BE49-F238E27FC236}">
                <a16:creationId xmlns:a16="http://schemas.microsoft.com/office/drawing/2014/main" id="{94985BCE-ABE0-D1A8-B801-EF144C57BCD6}"/>
              </a:ext>
            </a:extLst>
          </p:cNvPr>
          <p:cNvSpPr>
            <a:spLocks noGrp="1"/>
          </p:cNvSpPr>
          <p:nvPr>
            <p:ph type="sldNum" sz="quarter" idx="4"/>
          </p:nvPr>
        </p:nvSpPr>
        <p:spPr>
          <a:xfrm>
            <a:off x="8227791" y="332656"/>
            <a:ext cx="538346" cy="360040"/>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92" kern="1200">
                <a:solidFill>
                  <a:schemeClr val="tx1">
                    <a:tint val="75000"/>
                  </a:schemeClr>
                </a:solidFill>
                <a:latin typeface="Calibri"/>
                <a:ea typeface="Calibri"/>
                <a:cs typeface="Calibri"/>
              </a:defRPr>
            </a:lvl1pPr>
            <a:lvl2pPr marL="457200" algn="l" rtl="0" eaLnBrk="0" fontAlgn="base" hangingPunct="0">
              <a:spcBef>
                <a:spcPct val="0"/>
              </a:spcBef>
              <a:spcAft>
                <a:spcPct val="0"/>
              </a:spcAft>
              <a:defRPr sz="2400" kern="1200">
                <a:solidFill>
                  <a:schemeClr val="tx1"/>
                </a:solidFill>
                <a:latin typeface="Times"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panose="02020603050405020304" pitchFamily="18" charset="0"/>
                <a:ea typeface="MS PGothic" panose="020B0600070205080204" pitchFamily="34" charset="-128"/>
                <a:cs typeface="+mn-cs"/>
              </a:defRPr>
            </a:lvl9pPr>
          </a:lstStyle>
          <a:p>
            <a:fld id="{9E9F5D58-6BED-4D06-8A51-819B727B8DAA}" type="slidenum">
              <a:rPr lang="en-GB" smtClean="0"/>
              <a:pPr/>
              <a:t>25</a:t>
            </a:fld>
            <a:endParaRPr lang="en-GB"/>
          </a:p>
        </p:txBody>
      </p:sp>
      <p:pic>
        <p:nvPicPr>
          <p:cNvPr id="4" name="Picture 3">
            <a:extLst>
              <a:ext uri="{FF2B5EF4-FFF2-40B4-BE49-F238E27FC236}">
                <a16:creationId xmlns:a16="http://schemas.microsoft.com/office/drawing/2014/main" id="{1A7215D0-BE78-7629-AAE1-1AA5BF4459BC}"/>
              </a:ext>
            </a:extLst>
          </p:cNvPr>
          <p:cNvPicPr>
            <a:picLocks noChangeAspect="1"/>
          </p:cNvPicPr>
          <p:nvPr/>
        </p:nvPicPr>
        <p:blipFill>
          <a:blip r:embed="rId2"/>
          <a:stretch>
            <a:fillRect/>
          </a:stretch>
        </p:blipFill>
        <p:spPr>
          <a:xfrm>
            <a:off x="586408" y="1196752"/>
            <a:ext cx="8100392" cy="4953573"/>
          </a:xfrm>
          <a:prstGeom prst="rect">
            <a:avLst/>
          </a:prstGeom>
          <a:ln>
            <a:solidFill>
              <a:schemeClr val="accent1"/>
            </a:solidFill>
          </a:ln>
        </p:spPr>
      </p:pic>
    </p:spTree>
    <p:extLst>
      <p:ext uri="{BB962C8B-B14F-4D97-AF65-F5344CB8AC3E}">
        <p14:creationId xmlns:p14="http://schemas.microsoft.com/office/powerpoint/2010/main" val="9108757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1C981-4A48-4609-A11E-CC44EF69C9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24B530-5F87-17AB-74BE-F359606F4BA2}"/>
              </a:ext>
            </a:extLst>
          </p:cNvPr>
          <p:cNvSpPr>
            <a:spLocks noGrp="1"/>
          </p:cNvSpPr>
          <p:nvPr>
            <p:ph type="title"/>
          </p:nvPr>
        </p:nvSpPr>
        <p:spPr/>
        <p:txBody>
          <a:bodyPr>
            <a:normAutofit/>
          </a:bodyPr>
          <a:lstStyle/>
          <a:p>
            <a:r>
              <a:rPr lang="en-GB" dirty="0"/>
              <a:t>Turnitin will check your AI!</a:t>
            </a:r>
          </a:p>
        </p:txBody>
      </p:sp>
      <p:sp>
        <p:nvSpPr>
          <p:cNvPr id="5" name="Slide Number Placeholder 4">
            <a:extLst>
              <a:ext uri="{FF2B5EF4-FFF2-40B4-BE49-F238E27FC236}">
                <a16:creationId xmlns:a16="http://schemas.microsoft.com/office/drawing/2014/main" id="{D46095E7-D9D5-F334-24C2-EE0894F351CB}"/>
              </a:ext>
            </a:extLst>
          </p:cNvPr>
          <p:cNvSpPr>
            <a:spLocks noGrp="1"/>
          </p:cNvSpPr>
          <p:nvPr>
            <p:ph type="sldNum" sz="quarter" idx="4"/>
          </p:nvPr>
        </p:nvSpPr>
        <p:spPr>
          <a:xfrm>
            <a:off x="8227791" y="332656"/>
            <a:ext cx="538346" cy="360040"/>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92" kern="1200">
                <a:solidFill>
                  <a:schemeClr val="tx1">
                    <a:tint val="75000"/>
                  </a:schemeClr>
                </a:solidFill>
                <a:latin typeface="Calibri"/>
                <a:ea typeface="Calibri"/>
                <a:cs typeface="Calibri"/>
              </a:defRPr>
            </a:lvl1pPr>
            <a:lvl2pPr marL="457200" algn="l" rtl="0" eaLnBrk="0" fontAlgn="base" hangingPunct="0">
              <a:spcBef>
                <a:spcPct val="0"/>
              </a:spcBef>
              <a:spcAft>
                <a:spcPct val="0"/>
              </a:spcAft>
              <a:defRPr sz="2400" kern="1200">
                <a:solidFill>
                  <a:schemeClr val="tx1"/>
                </a:solidFill>
                <a:latin typeface="Times"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panose="02020603050405020304" pitchFamily="18" charset="0"/>
                <a:ea typeface="MS PGothic" panose="020B0600070205080204" pitchFamily="34" charset="-128"/>
                <a:cs typeface="+mn-cs"/>
              </a:defRPr>
            </a:lvl9pPr>
          </a:lstStyle>
          <a:p>
            <a:fld id="{9E9F5D58-6BED-4D06-8A51-819B727B8DAA}" type="slidenum">
              <a:rPr lang="en-GB" smtClean="0"/>
              <a:pPr/>
              <a:t>26</a:t>
            </a:fld>
            <a:endParaRPr lang="en-GB"/>
          </a:p>
        </p:txBody>
      </p:sp>
      <p:pic>
        <p:nvPicPr>
          <p:cNvPr id="6" name="Picture 5">
            <a:extLst>
              <a:ext uri="{FF2B5EF4-FFF2-40B4-BE49-F238E27FC236}">
                <a16:creationId xmlns:a16="http://schemas.microsoft.com/office/drawing/2014/main" id="{9856F48A-2645-259E-F3A2-D2063ED6CECC}"/>
              </a:ext>
            </a:extLst>
          </p:cNvPr>
          <p:cNvPicPr>
            <a:picLocks noChangeAspect="1"/>
          </p:cNvPicPr>
          <p:nvPr/>
        </p:nvPicPr>
        <p:blipFill>
          <a:blip r:embed="rId2"/>
          <a:stretch>
            <a:fillRect/>
          </a:stretch>
        </p:blipFill>
        <p:spPr>
          <a:xfrm>
            <a:off x="1403648" y="1340768"/>
            <a:ext cx="6096000" cy="4724400"/>
          </a:xfrm>
          <a:prstGeom prst="rect">
            <a:avLst/>
          </a:prstGeom>
        </p:spPr>
      </p:pic>
    </p:spTree>
    <p:extLst>
      <p:ext uri="{BB962C8B-B14F-4D97-AF65-F5344CB8AC3E}">
        <p14:creationId xmlns:p14="http://schemas.microsoft.com/office/powerpoint/2010/main" val="27713232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D9DD18-81DB-6CBB-26DD-26E9E3CD65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8419C4-AA59-B946-BD3A-DA9F0CE73BBF}"/>
              </a:ext>
            </a:extLst>
          </p:cNvPr>
          <p:cNvSpPr>
            <a:spLocks noGrp="1"/>
          </p:cNvSpPr>
          <p:nvPr>
            <p:ph type="title"/>
          </p:nvPr>
        </p:nvSpPr>
        <p:spPr/>
        <p:txBody>
          <a:bodyPr>
            <a:normAutofit/>
          </a:bodyPr>
          <a:lstStyle/>
          <a:p>
            <a:r>
              <a:rPr lang="en-GB" dirty="0"/>
              <a:t>Turnitin will check your AI!</a:t>
            </a:r>
          </a:p>
        </p:txBody>
      </p:sp>
      <p:sp>
        <p:nvSpPr>
          <p:cNvPr id="5" name="Slide Number Placeholder 4">
            <a:extLst>
              <a:ext uri="{FF2B5EF4-FFF2-40B4-BE49-F238E27FC236}">
                <a16:creationId xmlns:a16="http://schemas.microsoft.com/office/drawing/2014/main" id="{CCEF644F-2704-0494-59D9-77755EE3EF45}"/>
              </a:ext>
            </a:extLst>
          </p:cNvPr>
          <p:cNvSpPr>
            <a:spLocks noGrp="1"/>
          </p:cNvSpPr>
          <p:nvPr>
            <p:ph type="sldNum" sz="quarter" idx="4"/>
          </p:nvPr>
        </p:nvSpPr>
        <p:spPr>
          <a:xfrm>
            <a:off x="8227791" y="332656"/>
            <a:ext cx="538346" cy="360040"/>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92" kern="1200">
                <a:solidFill>
                  <a:schemeClr val="tx1">
                    <a:tint val="75000"/>
                  </a:schemeClr>
                </a:solidFill>
                <a:latin typeface="Calibri"/>
                <a:ea typeface="Calibri"/>
                <a:cs typeface="Calibri"/>
              </a:defRPr>
            </a:lvl1pPr>
            <a:lvl2pPr marL="457200" algn="l" rtl="0" eaLnBrk="0" fontAlgn="base" hangingPunct="0">
              <a:spcBef>
                <a:spcPct val="0"/>
              </a:spcBef>
              <a:spcAft>
                <a:spcPct val="0"/>
              </a:spcAft>
              <a:defRPr sz="2400" kern="1200">
                <a:solidFill>
                  <a:schemeClr val="tx1"/>
                </a:solidFill>
                <a:latin typeface="Times"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panose="02020603050405020304" pitchFamily="18" charset="0"/>
                <a:ea typeface="MS PGothic" panose="020B0600070205080204" pitchFamily="34" charset="-128"/>
                <a:cs typeface="+mn-cs"/>
              </a:defRPr>
            </a:lvl9pPr>
          </a:lstStyle>
          <a:p>
            <a:fld id="{9E9F5D58-6BED-4D06-8A51-819B727B8DAA}" type="slidenum">
              <a:rPr lang="en-GB" smtClean="0"/>
              <a:pPr/>
              <a:t>27</a:t>
            </a:fld>
            <a:endParaRPr lang="en-GB"/>
          </a:p>
        </p:txBody>
      </p:sp>
      <p:pic>
        <p:nvPicPr>
          <p:cNvPr id="6" name="Picture 5">
            <a:extLst>
              <a:ext uri="{FF2B5EF4-FFF2-40B4-BE49-F238E27FC236}">
                <a16:creationId xmlns:a16="http://schemas.microsoft.com/office/drawing/2014/main" id="{2A2F3201-8E66-2CCE-9958-0D1266AEE6A6}"/>
              </a:ext>
            </a:extLst>
          </p:cNvPr>
          <p:cNvPicPr>
            <a:picLocks noChangeAspect="1"/>
          </p:cNvPicPr>
          <p:nvPr/>
        </p:nvPicPr>
        <p:blipFill>
          <a:blip r:embed="rId2"/>
          <a:stretch>
            <a:fillRect/>
          </a:stretch>
        </p:blipFill>
        <p:spPr>
          <a:xfrm>
            <a:off x="1403648" y="1340768"/>
            <a:ext cx="6096000" cy="4724400"/>
          </a:xfrm>
          <a:prstGeom prst="rect">
            <a:avLst/>
          </a:prstGeom>
        </p:spPr>
      </p:pic>
      <p:cxnSp>
        <p:nvCxnSpPr>
          <p:cNvPr id="4" name="Straight Connector 3">
            <a:extLst>
              <a:ext uri="{FF2B5EF4-FFF2-40B4-BE49-F238E27FC236}">
                <a16:creationId xmlns:a16="http://schemas.microsoft.com/office/drawing/2014/main" id="{BFB3C630-16AE-7597-946A-065FD285B6C1}"/>
              </a:ext>
            </a:extLst>
          </p:cNvPr>
          <p:cNvCxnSpPr/>
          <p:nvPr/>
        </p:nvCxnSpPr>
        <p:spPr>
          <a:xfrm>
            <a:off x="5004048" y="2492896"/>
            <a:ext cx="1296144"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1993400A-CC05-8425-A001-5A49451479E1}"/>
              </a:ext>
            </a:extLst>
          </p:cNvPr>
          <p:cNvCxnSpPr/>
          <p:nvPr/>
        </p:nvCxnSpPr>
        <p:spPr>
          <a:xfrm>
            <a:off x="2987824" y="5949280"/>
            <a:ext cx="1296144" cy="0"/>
          </a:xfrm>
          <a:prstGeom prst="line">
            <a:avLst/>
          </a:prstGeom>
          <a:ln w="762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7628654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91CC0-0EB2-BB8F-929B-3E9F028FA0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8899D1-1869-57B7-A2B2-3B599D57989D}"/>
              </a:ext>
            </a:extLst>
          </p:cNvPr>
          <p:cNvSpPr>
            <a:spLocks noGrp="1"/>
          </p:cNvSpPr>
          <p:nvPr>
            <p:ph type="title"/>
          </p:nvPr>
        </p:nvSpPr>
        <p:spPr/>
        <p:txBody>
          <a:bodyPr>
            <a:normAutofit/>
          </a:bodyPr>
          <a:lstStyle/>
          <a:p>
            <a:pPr algn="ctr"/>
            <a:r>
              <a:rPr lang="en-GB" dirty="0"/>
              <a:t>Fake references!!</a:t>
            </a:r>
          </a:p>
        </p:txBody>
      </p:sp>
      <p:sp>
        <p:nvSpPr>
          <p:cNvPr id="5" name="Slide Number Placeholder 4">
            <a:extLst>
              <a:ext uri="{FF2B5EF4-FFF2-40B4-BE49-F238E27FC236}">
                <a16:creationId xmlns:a16="http://schemas.microsoft.com/office/drawing/2014/main" id="{A1FE3708-50A0-80DF-5438-F3A89341E0EF}"/>
              </a:ext>
            </a:extLst>
          </p:cNvPr>
          <p:cNvSpPr>
            <a:spLocks noGrp="1"/>
          </p:cNvSpPr>
          <p:nvPr>
            <p:ph type="sldNum" sz="quarter" idx="4"/>
          </p:nvPr>
        </p:nvSpPr>
        <p:spPr>
          <a:xfrm>
            <a:off x="8227791" y="332656"/>
            <a:ext cx="538346" cy="360040"/>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92" kern="1200">
                <a:solidFill>
                  <a:schemeClr val="tx1">
                    <a:tint val="75000"/>
                  </a:schemeClr>
                </a:solidFill>
                <a:latin typeface="Calibri"/>
                <a:ea typeface="Calibri"/>
                <a:cs typeface="Calibri"/>
              </a:defRPr>
            </a:lvl1pPr>
            <a:lvl2pPr marL="457200" algn="l" rtl="0" eaLnBrk="0" fontAlgn="base" hangingPunct="0">
              <a:spcBef>
                <a:spcPct val="0"/>
              </a:spcBef>
              <a:spcAft>
                <a:spcPct val="0"/>
              </a:spcAft>
              <a:defRPr sz="2400" kern="1200">
                <a:solidFill>
                  <a:schemeClr val="tx1"/>
                </a:solidFill>
                <a:latin typeface="Times"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panose="02020603050405020304" pitchFamily="18" charset="0"/>
                <a:ea typeface="MS PGothic" panose="020B0600070205080204" pitchFamily="34" charset="-128"/>
                <a:cs typeface="+mn-cs"/>
              </a:defRPr>
            </a:lvl9pPr>
          </a:lstStyle>
          <a:p>
            <a:fld id="{9E9F5D58-6BED-4D06-8A51-819B727B8DAA}" type="slidenum">
              <a:rPr lang="en-GB" smtClean="0"/>
              <a:pPr/>
              <a:t>28</a:t>
            </a:fld>
            <a:endParaRPr lang="en-GB"/>
          </a:p>
        </p:txBody>
      </p:sp>
      <p:pic>
        <p:nvPicPr>
          <p:cNvPr id="8" name="Picture 7">
            <a:extLst>
              <a:ext uri="{FF2B5EF4-FFF2-40B4-BE49-F238E27FC236}">
                <a16:creationId xmlns:a16="http://schemas.microsoft.com/office/drawing/2014/main" id="{7935D683-5226-5DDA-2516-B3AD12B962A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475656" y="1268760"/>
            <a:ext cx="5112568" cy="4608511"/>
          </a:xfrm>
          <a:prstGeom prst="rect">
            <a:avLst/>
          </a:prstGeom>
        </p:spPr>
      </p:pic>
      <p:pic>
        <p:nvPicPr>
          <p:cNvPr id="9" name="Picture 8">
            <a:extLst>
              <a:ext uri="{FF2B5EF4-FFF2-40B4-BE49-F238E27FC236}">
                <a16:creationId xmlns:a16="http://schemas.microsoft.com/office/drawing/2014/main" id="{A86B3F70-C4A9-2819-986A-B52C19BE3F89}"/>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2051720" y="5780171"/>
            <a:ext cx="4679353" cy="803191"/>
          </a:xfrm>
          <a:prstGeom prst="rect">
            <a:avLst/>
          </a:prstGeom>
        </p:spPr>
      </p:pic>
    </p:spTree>
    <p:extLst>
      <p:ext uri="{BB962C8B-B14F-4D97-AF65-F5344CB8AC3E}">
        <p14:creationId xmlns:p14="http://schemas.microsoft.com/office/powerpoint/2010/main" val="37596253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5EEB8-EC02-B300-A474-C8AD2CE200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3385EF-E50F-8A5F-0701-85737C121138}"/>
              </a:ext>
            </a:extLst>
          </p:cNvPr>
          <p:cNvSpPr>
            <a:spLocks noGrp="1"/>
          </p:cNvSpPr>
          <p:nvPr>
            <p:ph type="title"/>
          </p:nvPr>
        </p:nvSpPr>
        <p:spPr/>
        <p:txBody>
          <a:bodyPr>
            <a:normAutofit/>
          </a:bodyPr>
          <a:lstStyle/>
          <a:p>
            <a:pPr algn="ctr"/>
            <a:r>
              <a:rPr lang="en-GB" dirty="0"/>
              <a:t>Fake references!!</a:t>
            </a:r>
          </a:p>
        </p:txBody>
      </p:sp>
      <p:sp>
        <p:nvSpPr>
          <p:cNvPr id="5" name="Slide Number Placeholder 4">
            <a:extLst>
              <a:ext uri="{FF2B5EF4-FFF2-40B4-BE49-F238E27FC236}">
                <a16:creationId xmlns:a16="http://schemas.microsoft.com/office/drawing/2014/main" id="{FDADD94A-822E-2319-7D43-74FA318B7069}"/>
              </a:ext>
            </a:extLst>
          </p:cNvPr>
          <p:cNvSpPr>
            <a:spLocks noGrp="1"/>
          </p:cNvSpPr>
          <p:nvPr>
            <p:ph type="sldNum" sz="quarter" idx="4"/>
          </p:nvPr>
        </p:nvSpPr>
        <p:spPr>
          <a:xfrm>
            <a:off x="8227791" y="332656"/>
            <a:ext cx="538346" cy="360040"/>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92" kern="1200">
                <a:solidFill>
                  <a:schemeClr val="tx1">
                    <a:tint val="75000"/>
                  </a:schemeClr>
                </a:solidFill>
                <a:latin typeface="Calibri"/>
                <a:ea typeface="Calibri"/>
                <a:cs typeface="Calibri"/>
              </a:defRPr>
            </a:lvl1pPr>
            <a:lvl2pPr marL="457200" algn="l" rtl="0" eaLnBrk="0" fontAlgn="base" hangingPunct="0">
              <a:spcBef>
                <a:spcPct val="0"/>
              </a:spcBef>
              <a:spcAft>
                <a:spcPct val="0"/>
              </a:spcAft>
              <a:defRPr sz="2400" kern="1200">
                <a:solidFill>
                  <a:schemeClr val="tx1"/>
                </a:solidFill>
                <a:latin typeface="Times"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panose="02020603050405020304" pitchFamily="18" charset="0"/>
                <a:ea typeface="MS PGothic" panose="020B0600070205080204" pitchFamily="34" charset="-128"/>
                <a:cs typeface="+mn-cs"/>
              </a:defRPr>
            </a:lvl9pPr>
          </a:lstStyle>
          <a:p>
            <a:fld id="{9E9F5D58-6BED-4D06-8A51-819B727B8DAA}" type="slidenum">
              <a:rPr lang="en-GB" smtClean="0"/>
              <a:pPr/>
              <a:t>29</a:t>
            </a:fld>
            <a:endParaRPr lang="en-GB"/>
          </a:p>
        </p:txBody>
      </p:sp>
      <p:pic>
        <p:nvPicPr>
          <p:cNvPr id="8" name="Picture 7">
            <a:extLst>
              <a:ext uri="{FF2B5EF4-FFF2-40B4-BE49-F238E27FC236}">
                <a16:creationId xmlns:a16="http://schemas.microsoft.com/office/drawing/2014/main" id="{792C378D-A031-C76E-60AF-F8A8648522C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475656" y="1268760"/>
            <a:ext cx="5112568" cy="4608511"/>
          </a:xfrm>
          <a:prstGeom prst="rect">
            <a:avLst/>
          </a:prstGeom>
        </p:spPr>
      </p:pic>
      <p:pic>
        <p:nvPicPr>
          <p:cNvPr id="9" name="Picture 8">
            <a:extLst>
              <a:ext uri="{FF2B5EF4-FFF2-40B4-BE49-F238E27FC236}">
                <a16:creationId xmlns:a16="http://schemas.microsoft.com/office/drawing/2014/main" id="{EC2AB40A-C65B-B430-316D-796D423F8174}"/>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2052303" y="5754389"/>
            <a:ext cx="4679353" cy="803191"/>
          </a:xfrm>
          <a:prstGeom prst="rect">
            <a:avLst/>
          </a:prstGeom>
        </p:spPr>
      </p:pic>
      <p:cxnSp>
        <p:nvCxnSpPr>
          <p:cNvPr id="7" name="Straight Connector 6">
            <a:extLst>
              <a:ext uri="{FF2B5EF4-FFF2-40B4-BE49-F238E27FC236}">
                <a16:creationId xmlns:a16="http://schemas.microsoft.com/office/drawing/2014/main" id="{CF77CDAA-D20D-96F8-E837-622DA8A0DE11}"/>
              </a:ext>
            </a:extLst>
          </p:cNvPr>
          <p:cNvCxnSpPr>
            <a:cxnSpLocks/>
          </p:cNvCxnSpPr>
          <p:nvPr/>
        </p:nvCxnSpPr>
        <p:spPr>
          <a:xfrm>
            <a:off x="2339752" y="1916832"/>
            <a:ext cx="4104456"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4" name="Straight Connector 3">
            <a:extLst>
              <a:ext uri="{FF2B5EF4-FFF2-40B4-BE49-F238E27FC236}">
                <a16:creationId xmlns:a16="http://schemas.microsoft.com/office/drawing/2014/main" id="{5F92BDC4-7611-CC98-6E5C-681ACA9F374A}"/>
              </a:ext>
            </a:extLst>
          </p:cNvPr>
          <p:cNvCxnSpPr>
            <a:cxnSpLocks/>
          </p:cNvCxnSpPr>
          <p:nvPr/>
        </p:nvCxnSpPr>
        <p:spPr>
          <a:xfrm>
            <a:off x="2267744" y="6557580"/>
            <a:ext cx="4104456" cy="0"/>
          </a:xfrm>
          <a:prstGeom prst="line">
            <a:avLst/>
          </a:prstGeom>
          <a:ln w="762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41749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6" y="1700808"/>
            <a:ext cx="6447501" cy="990600"/>
          </a:xfrm>
        </p:spPr>
        <p:txBody>
          <a:bodyPr>
            <a:noAutofit/>
          </a:bodyPr>
          <a:lstStyle/>
          <a:p>
            <a:endParaRPr lang="en-GB" sz="1800" dirty="0">
              <a:solidFill>
                <a:schemeClr val="tx1"/>
              </a:solidFill>
            </a:endParaRPr>
          </a:p>
        </p:txBody>
      </p:sp>
      <p:sp>
        <p:nvSpPr>
          <p:cNvPr id="3" name="Content Placeholder 2"/>
          <p:cNvSpPr>
            <a:spLocks noGrp="1"/>
          </p:cNvSpPr>
          <p:nvPr>
            <p:ph idx="1"/>
          </p:nvPr>
        </p:nvSpPr>
        <p:spPr>
          <a:xfrm>
            <a:off x="107504" y="1700808"/>
            <a:ext cx="6898740" cy="4058217"/>
          </a:xfrm>
          <a:solidFill>
            <a:srgbClr val="F6ECB0"/>
          </a:solidFill>
        </p:spPr>
        <p:txBody>
          <a:bodyPr>
            <a:normAutofit/>
          </a:bodyPr>
          <a:lstStyle/>
          <a:p>
            <a:pPr marL="0" indent="0">
              <a:buNone/>
            </a:pPr>
            <a:r>
              <a:rPr lang="en-GB" sz="1575" dirty="0"/>
              <a:t>Most projects / reports in university follows the following structure:</a:t>
            </a:r>
          </a:p>
          <a:p>
            <a:pPr marL="0" indent="0">
              <a:buNone/>
            </a:pPr>
            <a:endParaRPr lang="en-GB" sz="1575" dirty="0"/>
          </a:p>
          <a:p>
            <a:pPr lvl="0" fontAlgn="base"/>
            <a:r>
              <a:rPr lang="en-GB" sz="1575" dirty="0"/>
              <a:t>Title Page</a:t>
            </a:r>
          </a:p>
          <a:p>
            <a:pPr lvl="0" fontAlgn="base"/>
            <a:r>
              <a:rPr lang="en-GB" sz="1575" dirty="0"/>
              <a:t>Contents page</a:t>
            </a:r>
          </a:p>
          <a:p>
            <a:pPr lvl="0" fontAlgn="base"/>
            <a:r>
              <a:rPr lang="en-GB" sz="1575" dirty="0"/>
              <a:t>Chapter 1: Introduction</a:t>
            </a:r>
          </a:p>
          <a:p>
            <a:pPr lvl="0" fontAlgn="base"/>
            <a:r>
              <a:rPr lang="en-GB" sz="1725" b="1" dirty="0"/>
              <a:t>Chapter 2: Literature review</a:t>
            </a:r>
          </a:p>
          <a:p>
            <a:pPr lvl="0" fontAlgn="base"/>
            <a:r>
              <a:rPr lang="en-GB" sz="1575" dirty="0"/>
              <a:t>Chapter 3: Methodology </a:t>
            </a:r>
          </a:p>
          <a:p>
            <a:pPr lvl="0" fontAlgn="base"/>
            <a:r>
              <a:rPr lang="en-GB" sz="1575" dirty="0"/>
              <a:t>Chapter 4: Results</a:t>
            </a:r>
          </a:p>
          <a:p>
            <a:pPr lvl="0" fontAlgn="base"/>
            <a:r>
              <a:rPr lang="en-GB" sz="1575" dirty="0"/>
              <a:t>Chapter 5: Discussion</a:t>
            </a:r>
          </a:p>
          <a:p>
            <a:pPr lvl="0" fontAlgn="base"/>
            <a:r>
              <a:rPr lang="en-GB" sz="1575" dirty="0"/>
              <a:t>Chapter 6: Conclusion</a:t>
            </a:r>
          </a:p>
          <a:p>
            <a:pPr lvl="0" fontAlgn="base"/>
            <a:r>
              <a:rPr lang="en-GB" sz="1575" dirty="0"/>
              <a:t>References</a:t>
            </a:r>
          </a:p>
          <a:p>
            <a:pPr lvl="0" fontAlgn="base"/>
            <a:r>
              <a:rPr lang="en-GB" sz="1575" dirty="0"/>
              <a:t>Appendices</a:t>
            </a:r>
          </a:p>
          <a:p>
            <a:pPr marL="0" indent="0">
              <a:buNone/>
            </a:pPr>
            <a:endParaRPr lang="en-GB" dirty="0"/>
          </a:p>
        </p:txBody>
      </p:sp>
      <p:sp>
        <p:nvSpPr>
          <p:cNvPr id="4" name="Left Arrow 3"/>
          <p:cNvSpPr/>
          <p:nvPr/>
        </p:nvSpPr>
        <p:spPr>
          <a:xfrm>
            <a:off x="3712462" y="2860308"/>
            <a:ext cx="2519127" cy="1038886"/>
          </a:xfrm>
          <a:prstGeom prst="leftArrow">
            <a:avLst/>
          </a:prstGeom>
          <a:solidFill>
            <a:schemeClr val="bg2">
              <a:lumMod val="9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350" dirty="0">
                <a:ln w="0"/>
                <a:solidFill>
                  <a:schemeClr val="tx1"/>
                </a:solidFill>
                <a:effectLst>
                  <a:outerShdw blurRad="38100" dist="19050" dir="2700000" algn="tl" rotWithShape="0">
                    <a:schemeClr val="dk1">
                      <a:alpha val="40000"/>
                    </a:schemeClr>
                  </a:outerShdw>
                </a:effectLst>
              </a:rPr>
              <a:t>Any idea what this is about?</a:t>
            </a:r>
          </a:p>
        </p:txBody>
      </p:sp>
      <p:sp>
        <p:nvSpPr>
          <p:cNvPr id="6" name="Rectangle 5">
            <a:extLst>
              <a:ext uri="{FF2B5EF4-FFF2-40B4-BE49-F238E27FC236}">
                <a16:creationId xmlns:a16="http://schemas.microsoft.com/office/drawing/2014/main" id="{51FADF36-86F6-4474-B9C0-3E07613A1081}"/>
              </a:ext>
            </a:extLst>
          </p:cNvPr>
          <p:cNvSpPr/>
          <p:nvPr/>
        </p:nvSpPr>
        <p:spPr>
          <a:xfrm>
            <a:off x="323528" y="332656"/>
            <a:ext cx="5184576" cy="1138773"/>
          </a:xfrm>
          <a:prstGeom prst="rect">
            <a:avLst/>
          </a:prstGeom>
        </p:spPr>
        <p:txBody>
          <a:bodyPr wrap="square">
            <a:spAutoFit/>
          </a:bodyPr>
          <a:lstStyle/>
          <a:p>
            <a:r>
              <a:rPr lang="en-GB" sz="3200" b="1" dirty="0">
                <a:solidFill>
                  <a:srgbClr val="00CCCC"/>
                </a:solidFill>
              </a:rPr>
              <a:t>Literature Review:</a:t>
            </a:r>
          </a:p>
          <a:p>
            <a:endParaRPr lang="en-GB" dirty="0"/>
          </a:p>
          <a:p>
            <a:endParaRPr lang="en-GB" dirty="0"/>
          </a:p>
        </p:txBody>
      </p:sp>
    </p:spTree>
    <p:extLst>
      <p:ext uri="{BB962C8B-B14F-4D97-AF65-F5344CB8AC3E}">
        <p14:creationId xmlns:p14="http://schemas.microsoft.com/office/powerpoint/2010/main" val="1021615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t>How to avoid Plagiarism?</a:t>
            </a:r>
          </a:p>
        </p:txBody>
      </p:sp>
      <p:sp>
        <p:nvSpPr>
          <p:cNvPr id="6" name="Content Placeholder 2"/>
          <p:cNvSpPr>
            <a:spLocks noGrp="1"/>
          </p:cNvSpPr>
          <p:nvPr>
            <p:ph idx="1"/>
          </p:nvPr>
        </p:nvSpPr>
        <p:spPr/>
        <p:txBody>
          <a:bodyPr>
            <a:normAutofit/>
          </a:bodyPr>
          <a:lstStyle/>
          <a:p>
            <a:r>
              <a:rPr lang="en-GB" sz="2800" dirty="0"/>
              <a:t>Use </a:t>
            </a:r>
            <a:r>
              <a:rPr lang="en-GB" sz="2800" b="1" dirty="0"/>
              <a:t>your own words </a:t>
            </a:r>
            <a:r>
              <a:rPr lang="en-GB" sz="2800" dirty="0"/>
              <a:t>and cite the source of that information: </a:t>
            </a:r>
            <a:r>
              <a:rPr lang="en-GB" sz="2800" b="1" dirty="0"/>
              <a:t>paraphrase and summarise</a:t>
            </a:r>
            <a:r>
              <a:rPr lang="en-GB" sz="2800" dirty="0"/>
              <a:t>.</a:t>
            </a:r>
          </a:p>
          <a:p>
            <a:r>
              <a:rPr lang="en-GB" sz="2800" dirty="0"/>
              <a:t>Mark your material as you find it, include in-text citation, and finally have an ‘</a:t>
            </a:r>
            <a:r>
              <a:rPr lang="en-GB" sz="2800" b="1" dirty="0"/>
              <a:t>End of document</a:t>
            </a:r>
            <a:r>
              <a:rPr lang="en-GB" sz="2800" dirty="0"/>
              <a:t>’ </a:t>
            </a:r>
            <a:r>
              <a:rPr lang="en-GB" sz="2800" b="1" dirty="0"/>
              <a:t>reference list</a:t>
            </a:r>
            <a:r>
              <a:rPr lang="en-GB" sz="2800" dirty="0"/>
              <a:t>.</a:t>
            </a:r>
          </a:p>
          <a:p>
            <a:r>
              <a:rPr lang="en-GB" sz="2800" dirty="0"/>
              <a:t>You are permitted to use </a:t>
            </a:r>
            <a:r>
              <a:rPr lang="en-GB" sz="2800" b="1" dirty="0"/>
              <a:t>Quotation Marks </a:t>
            </a:r>
            <a:r>
              <a:rPr lang="en-GB" sz="2800" dirty="0"/>
              <a:t>when copying a author’s direct words – but do not over do it! </a:t>
            </a:r>
          </a:p>
          <a:p>
            <a:r>
              <a:rPr lang="en-GB" sz="2800" dirty="0"/>
              <a:t>We will see examples of these later.</a:t>
            </a:r>
          </a:p>
          <a:p>
            <a:endParaRPr lang="en-GB" sz="2800" dirty="0"/>
          </a:p>
        </p:txBody>
      </p:sp>
      <p:pic>
        <p:nvPicPr>
          <p:cNvPr id="4" name="Picture 3" descr="assign1icon.png"/>
          <p:cNvPicPr>
            <a:picLocks noChangeAspect="1"/>
          </p:cNvPicPr>
          <p:nvPr/>
        </p:nvPicPr>
        <p:blipFill>
          <a:blip r:embed="rId4" cstate="print"/>
          <a:stretch>
            <a:fillRect/>
          </a:stretch>
        </p:blipFill>
        <p:spPr>
          <a:xfrm>
            <a:off x="7740352" y="332656"/>
            <a:ext cx="889203" cy="965420"/>
          </a:xfrm>
          <a:prstGeom prst="rect">
            <a:avLst/>
          </a:prstGeom>
        </p:spPr>
      </p:pic>
      <p:sp>
        <p:nvSpPr>
          <p:cNvPr id="5"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95605"/>
    </mc:Choice>
    <mc:Fallback xmlns="">
      <p:transition spd="slow" advTm="956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blinds(horizontal)">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C143C-49F2-4228-9D28-655C37CCC6D7}"/>
              </a:ext>
            </a:extLst>
          </p:cNvPr>
          <p:cNvSpPr>
            <a:spLocks noGrp="1"/>
          </p:cNvSpPr>
          <p:nvPr>
            <p:ph type="title"/>
          </p:nvPr>
        </p:nvSpPr>
        <p:spPr/>
        <p:txBody>
          <a:bodyPr/>
          <a:lstStyle/>
          <a:p>
            <a:r>
              <a:rPr lang="en-GB" dirty="0"/>
              <a:t>Break 2: </a:t>
            </a:r>
          </a:p>
        </p:txBody>
      </p:sp>
      <p:sp>
        <p:nvSpPr>
          <p:cNvPr id="3" name="Content Placeholder 2">
            <a:extLst>
              <a:ext uri="{FF2B5EF4-FFF2-40B4-BE49-F238E27FC236}">
                <a16:creationId xmlns:a16="http://schemas.microsoft.com/office/drawing/2014/main" id="{36B02EA4-EB23-4AF9-9937-90584B3076E9}"/>
              </a:ext>
            </a:extLst>
          </p:cNvPr>
          <p:cNvSpPr>
            <a:spLocks noGrp="1"/>
          </p:cNvSpPr>
          <p:nvPr>
            <p:ph idx="1"/>
          </p:nvPr>
        </p:nvSpPr>
        <p:spPr/>
        <p:txBody>
          <a:bodyPr/>
          <a:lstStyle/>
          <a:p>
            <a:r>
              <a:rPr lang="en-GB" dirty="0"/>
              <a:t>How can you see your Turnitin Report?</a:t>
            </a:r>
          </a:p>
        </p:txBody>
      </p:sp>
    </p:spTree>
    <p:extLst>
      <p:ext uri="{BB962C8B-B14F-4D97-AF65-F5344CB8AC3E}">
        <p14:creationId xmlns:p14="http://schemas.microsoft.com/office/powerpoint/2010/main" val="21413157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t>What is Citation/reference?</a:t>
            </a:r>
          </a:p>
        </p:txBody>
      </p:sp>
      <p:sp>
        <p:nvSpPr>
          <p:cNvPr id="6" name="Content Placeholder 2"/>
          <p:cNvSpPr>
            <a:spLocks noGrp="1"/>
          </p:cNvSpPr>
          <p:nvPr>
            <p:ph idx="1"/>
          </p:nvPr>
        </p:nvSpPr>
        <p:spPr/>
        <p:txBody>
          <a:bodyPr>
            <a:normAutofit lnSpcReduction="10000"/>
          </a:bodyPr>
          <a:lstStyle/>
          <a:p>
            <a:r>
              <a:rPr lang="en-GB" b="1" dirty="0"/>
              <a:t>Citation/reference: </a:t>
            </a:r>
            <a:r>
              <a:rPr lang="en-GB" dirty="0"/>
              <a:t>Is the formal method of referencing a source of information in your work.</a:t>
            </a:r>
          </a:p>
          <a:p>
            <a:r>
              <a:rPr lang="en-GB" b="1" dirty="0"/>
              <a:t>Types:</a:t>
            </a:r>
          </a:p>
          <a:p>
            <a:pPr lvl="1"/>
            <a:r>
              <a:rPr lang="en-GB" dirty="0"/>
              <a:t>In text (Citation)</a:t>
            </a:r>
          </a:p>
          <a:p>
            <a:pPr lvl="1"/>
            <a:r>
              <a:rPr lang="en-GB" dirty="0"/>
              <a:t>Footer (References)</a:t>
            </a:r>
          </a:p>
          <a:p>
            <a:pPr lvl="1"/>
            <a:r>
              <a:rPr lang="en-GB" dirty="0"/>
              <a:t>End of Document (References)</a:t>
            </a:r>
          </a:p>
          <a:p>
            <a:r>
              <a:rPr lang="en-GB" b="1" dirty="0"/>
              <a:t>UEL standard:</a:t>
            </a:r>
          </a:p>
          <a:p>
            <a:pPr lvl="1"/>
            <a:r>
              <a:rPr lang="en-GB" dirty="0"/>
              <a:t>Harvard Style</a:t>
            </a:r>
          </a:p>
          <a:p>
            <a:endParaRPr lang="en-GB" dirty="0"/>
          </a:p>
        </p:txBody>
      </p:sp>
      <p:pic>
        <p:nvPicPr>
          <p:cNvPr id="4" name="Picture 3" descr="assign1icon.png"/>
          <p:cNvPicPr>
            <a:picLocks noChangeAspect="1"/>
          </p:cNvPicPr>
          <p:nvPr/>
        </p:nvPicPr>
        <p:blipFill>
          <a:blip r:embed="rId4" cstate="print"/>
          <a:stretch>
            <a:fillRect/>
          </a:stretch>
        </p:blipFill>
        <p:spPr>
          <a:xfrm>
            <a:off x="7740352" y="332656"/>
            <a:ext cx="889203" cy="965420"/>
          </a:xfrm>
          <a:prstGeom prst="rect">
            <a:avLst/>
          </a:prstGeom>
        </p:spPr>
      </p:pic>
      <p:sp>
        <p:nvSpPr>
          <p:cNvPr id="5"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9770"/>
    </mc:Choice>
    <mc:Fallback xmlns="">
      <p:transition spd="slow" advTm="7977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blinds(horizontal)">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blinds(horizontal)">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blinds(horizontal)">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blinds(horizontal)">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4"/>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t>Types of Citation/reference?</a:t>
            </a:r>
          </a:p>
        </p:txBody>
      </p:sp>
      <p:sp>
        <p:nvSpPr>
          <p:cNvPr id="6" name="Content Placeholder 2"/>
          <p:cNvSpPr>
            <a:spLocks noGrp="1"/>
          </p:cNvSpPr>
          <p:nvPr>
            <p:ph idx="1"/>
          </p:nvPr>
        </p:nvSpPr>
        <p:spPr/>
        <p:txBody>
          <a:bodyPr>
            <a:normAutofit fontScale="92500" lnSpcReduction="20000"/>
          </a:bodyPr>
          <a:lstStyle/>
          <a:p>
            <a:pPr>
              <a:buNone/>
            </a:pPr>
            <a:r>
              <a:rPr lang="en-GB" b="1" dirty="0"/>
              <a:t>In-text: </a:t>
            </a:r>
            <a:r>
              <a:rPr lang="en-GB" dirty="0"/>
              <a:t>Direct sources or quotes are references in the body of the assignment. </a:t>
            </a:r>
          </a:p>
          <a:p>
            <a:r>
              <a:rPr lang="en-GB" u="sng" dirty="0"/>
              <a:t>Single Author: </a:t>
            </a:r>
            <a:r>
              <a:rPr lang="en-GB" dirty="0"/>
              <a:t>You do so by including author’s family name, year </a:t>
            </a:r>
            <a:r>
              <a:rPr lang="en-GB"/>
              <a:t>and where </a:t>
            </a:r>
            <a:r>
              <a:rPr lang="en-GB" dirty="0"/>
              <a:t>applicable the page.</a:t>
            </a:r>
          </a:p>
          <a:p>
            <a:pPr lvl="2"/>
            <a:r>
              <a:rPr lang="en-GB" sz="2000" dirty="0"/>
              <a:t>“</a:t>
            </a:r>
            <a:r>
              <a:rPr lang="en-GB" sz="2000" i="1" dirty="0"/>
              <a:t>M-commerce, a process of selling and buying using mobile devices, is and will continue to grow for the foreseeable future. The technology has its characteristics and limitations, but great opportunities for businesses as sales growth and new business models continue to outpace other technologies.” </a:t>
            </a:r>
            <a:r>
              <a:rPr lang="en-GB" sz="2000" dirty="0">
                <a:solidFill>
                  <a:schemeClr val="accent5"/>
                </a:solidFill>
              </a:rPr>
              <a:t>(Safieddine, 2017, p.227)</a:t>
            </a:r>
          </a:p>
          <a:p>
            <a:pPr lvl="2"/>
            <a:r>
              <a:rPr lang="en-GB" sz="2000" dirty="0"/>
              <a:t>M-Commerce is a fast pace technology that continues to expand faster than any other technology </a:t>
            </a:r>
            <a:r>
              <a:rPr lang="en-GB" sz="2000" dirty="0">
                <a:solidFill>
                  <a:schemeClr val="accent5"/>
                </a:solidFill>
              </a:rPr>
              <a:t>(Safieddine, 2017).</a:t>
            </a:r>
          </a:p>
          <a:p>
            <a:pPr lvl="2"/>
            <a:r>
              <a:rPr lang="en-GB" sz="2000" dirty="0">
                <a:solidFill>
                  <a:schemeClr val="accent5"/>
                </a:solidFill>
              </a:rPr>
              <a:t>Safieddine (2017) </a:t>
            </a:r>
            <a:r>
              <a:rPr lang="en-GB" sz="2000" dirty="0"/>
              <a:t>defines M-commerce as the process of selling and buying using portable devices such as mobile phones.</a:t>
            </a:r>
            <a:endParaRPr lang="en-US" sz="2000" dirty="0"/>
          </a:p>
          <a:p>
            <a:pPr lvl="2"/>
            <a:endParaRPr lang="en-GB" sz="1800" b="1" dirty="0"/>
          </a:p>
          <a:p>
            <a:pPr lvl="2">
              <a:buNone/>
            </a:pPr>
            <a:endParaRPr lang="en-GB" dirty="0"/>
          </a:p>
          <a:p>
            <a:endParaRPr lang="en-GB" dirty="0"/>
          </a:p>
        </p:txBody>
      </p:sp>
      <p:sp>
        <p:nvSpPr>
          <p:cNvPr id="5" name="TextBox 4"/>
          <p:cNvSpPr txBox="1"/>
          <p:nvPr/>
        </p:nvSpPr>
        <p:spPr>
          <a:xfrm>
            <a:off x="457200" y="6228090"/>
            <a:ext cx="6336704" cy="523220"/>
          </a:xfrm>
          <a:prstGeom prst="rect">
            <a:avLst/>
          </a:prstGeom>
          <a:noFill/>
        </p:spPr>
        <p:txBody>
          <a:bodyPr wrap="square" rtlCol="0">
            <a:spAutoFit/>
          </a:bodyPr>
          <a:lstStyle/>
          <a:p>
            <a:r>
              <a:rPr lang="en-GB" sz="1400" dirty="0"/>
              <a:t>Safieddine, F., 2017. M-commerce. In </a:t>
            </a:r>
            <a:r>
              <a:rPr lang="en-GB" sz="1400" i="1" dirty="0"/>
              <a:t>Innovations in </a:t>
            </a:r>
            <a:r>
              <a:rPr lang="en-GB" sz="1400" i="1" dirty="0" err="1"/>
              <a:t>e-systems</a:t>
            </a:r>
            <a:r>
              <a:rPr lang="en-GB" sz="1400" i="1" dirty="0"/>
              <a:t> for Business and Commerce</a:t>
            </a:r>
            <a:r>
              <a:rPr lang="en-GB" sz="1400" dirty="0"/>
              <a:t>, Apple Academic Press. Florida, USA.</a:t>
            </a:r>
            <a:endParaRPr lang="en-GB" sz="1050" dirty="0"/>
          </a:p>
        </p:txBody>
      </p:sp>
      <p:pic>
        <p:nvPicPr>
          <p:cNvPr id="7" name="Picture 6" descr="Doc.gif"/>
          <p:cNvPicPr>
            <a:picLocks noChangeAspect="1"/>
          </p:cNvPicPr>
          <p:nvPr/>
        </p:nvPicPr>
        <p:blipFill>
          <a:blip r:embed="rId4" cstate="print"/>
          <a:stretch>
            <a:fillRect/>
          </a:stretch>
        </p:blipFill>
        <p:spPr>
          <a:xfrm>
            <a:off x="7596336" y="188640"/>
            <a:ext cx="1047750" cy="1209675"/>
          </a:xfrm>
          <a:prstGeom prst="rect">
            <a:avLst/>
          </a:prstGeom>
        </p:spPr>
      </p:pic>
      <p:sp>
        <p:nvSpPr>
          <p:cNvPr id="8"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26</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79706"/>
    </mc:Choice>
    <mc:Fallback xmlns="">
      <p:transition spd="slow" advTm="17970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blinds(horizontal)">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blinds(horizontal)">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linds(horizontal)">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3"/>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t>Types of Citation/reference?</a:t>
            </a:r>
          </a:p>
        </p:txBody>
      </p:sp>
      <p:sp>
        <p:nvSpPr>
          <p:cNvPr id="6" name="Content Placeholder 2"/>
          <p:cNvSpPr>
            <a:spLocks noGrp="1"/>
          </p:cNvSpPr>
          <p:nvPr>
            <p:ph idx="1"/>
          </p:nvPr>
        </p:nvSpPr>
        <p:spPr/>
        <p:txBody>
          <a:bodyPr>
            <a:normAutofit/>
          </a:bodyPr>
          <a:lstStyle/>
          <a:p>
            <a:pPr lvl="2"/>
            <a:endParaRPr lang="en-GB" sz="1800" b="1" dirty="0"/>
          </a:p>
          <a:p>
            <a:pPr lvl="2">
              <a:buNone/>
            </a:pPr>
            <a:endParaRPr lang="en-GB" dirty="0"/>
          </a:p>
          <a:p>
            <a:endParaRPr lang="en-GB" dirty="0"/>
          </a:p>
        </p:txBody>
      </p:sp>
      <p:pic>
        <p:nvPicPr>
          <p:cNvPr id="7" name="Picture 6" descr="Doc.gif"/>
          <p:cNvPicPr>
            <a:picLocks noChangeAspect="1"/>
          </p:cNvPicPr>
          <p:nvPr/>
        </p:nvPicPr>
        <p:blipFill>
          <a:blip r:embed="rId3" cstate="print"/>
          <a:stretch>
            <a:fillRect/>
          </a:stretch>
        </p:blipFill>
        <p:spPr>
          <a:xfrm>
            <a:off x="7596336" y="188640"/>
            <a:ext cx="1047750" cy="1209675"/>
          </a:xfrm>
          <a:prstGeom prst="rect">
            <a:avLst/>
          </a:prstGeom>
        </p:spPr>
      </p:pic>
      <p:sp>
        <p:nvSpPr>
          <p:cNvPr id="8"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957447294"/>
      </p:ext>
    </p:extLst>
  </p:cSld>
  <p:clrMapOvr>
    <a:masterClrMapping/>
  </p:clrMapOvr>
  <mc:AlternateContent xmlns:mc="http://schemas.openxmlformats.org/markup-compatibility/2006" xmlns:p14="http://schemas.microsoft.com/office/powerpoint/2010/main">
    <mc:Choice Requires="p14">
      <p:transition spd="slow" p14:dur="2000" advTm="25189"/>
    </mc:Choice>
    <mc:Fallback xmlns="">
      <p:transition spd="slow" advTm="25189"/>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t>Types of Citation/reference?</a:t>
            </a:r>
          </a:p>
        </p:txBody>
      </p:sp>
      <p:sp>
        <p:nvSpPr>
          <p:cNvPr id="6" name="Content Placeholder 2"/>
          <p:cNvSpPr>
            <a:spLocks noGrp="1"/>
          </p:cNvSpPr>
          <p:nvPr>
            <p:ph idx="1"/>
          </p:nvPr>
        </p:nvSpPr>
        <p:spPr/>
        <p:txBody>
          <a:bodyPr>
            <a:normAutofit/>
          </a:bodyPr>
          <a:lstStyle/>
          <a:p>
            <a:pPr lvl="2"/>
            <a:endParaRPr lang="en-GB" sz="1800" b="1" dirty="0"/>
          </a:p>
          <a:p>
            <a:pPr lvl="2">
              <a:buNone/>
            </a:pPr>
            <a:endParaRPr lang="en-GB" dirty="0"/>
          </a:p>
          <a:p>
            <a:endParaRPr lang="en-GB" dirty="0"/>
          </a:p>
        </p:txBody>
      </p:sp>
      <p:pic>
        <p:nvPicPr>
          <p:cNvPr id="7" name="Picture 6" descr="Doc.gif"/>
          <p:cNvPicPr>
            <a:picLocks noChangeAspect="1"/>
          </p:cNvPicPr>
          <p:nvPr/>
        </p:nvPicPr>
        <p:blipFill>
          <a:blip r:embed="rId4" cstate="print"/>
          <a:stretch>
            <a:fillRect/>
          </a:stretch>
        </p:blipFill>
        <p:spPr>
          <a:xfrm>
            <a:off x="7596336" y="188640"/>
            <a:ext cx="1047750" cy="1209675"/>
          </a:xfrm>
          <a:prstGeom prst="rect">
            <a:avLst/>
          </a:prstGeom>
        </p:spPr>
      </p:pic>
      <p:sp>
        <p:nvSpPr>
          <p:cNvPr id="8"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28</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9" name="TextBox 8">
            <a:extLst>
              <a:ext uri="{FF2B5EF4-FFF2-40B4-BE49-F238E27FC236}">
                <a16:creationId xmlns:a16="http://schemas.microsoft.com/office/drawing/2014/main" id="{18C2ACCF-5A96-426F-A766-10D5A92DA698}"/>
              </a:ext>
            </a:extLst>
          </p:cNvPr>
          <p:cNvSpPr txBox="1"/>
          <p:nvPr/>
        </p:nvSpPr>
        <p:spPr>
          <a:xfrm>
            <a:off x="742319" y="3284984"/>
            <a:ext cx="8150161" cy="1384995"/>
          </a:xfrm>
          <a:prstGeom prst="rect">
            <a:avLst/>
          </a:prstGeom>
          <a:noFill/>
        </p:spPr>
        <p:txBody>
          <a:bodyPr wrap="square" rtlCol="0">
            <a:spAutoFit/>
          </a:bodyPr>
          <a:lstStyle/>
          <a:p>
            <a:r>
              <a:rPr lang="en-GB" sz="2800" dirty="0"/>
              <a:t>Safieddine, F., 2017. M-commerce. In </a:t>
            </a:r>
            <a:r>
              <a:rPr lang="en-GB" sz="2800" i="1" dirty="0"/>
              <a:t>Innovations in </a:t>
            </a:r>
            <a:r>
              <a:rPr lang="en-GB" sz="2800" i="1" dirty="0" err="1"/>
              <a:t>e-systems</a:t>
            </a:r>
            <a:r>
              <a:rPr lang="en-GB" sz="2800" i="1" dirty="0"/>
              <a:t> for Business and Commerce</a:t>
            </a:r>
            <a:r>
              <a:rPr lang="en-GB" sz="2800" dirty="0"/>
              <a:t>, Apple Academic Press. Florida, USA.</a:t>
            </a:r>
            <a:endParaRPr lang="en-GB" dirty="0"/>
          </a:p>
        </p:txBody>
      </p:sp>
      <p:sp>
        <p:nvSpPr>
          <p:cNvPr id="3" name="TextBox 2">
            <a:extLst>
              <a:ext uri="{FF2B5EF4-FFF2-40B4-BE49-F238E27FC236}">
                <a16:creationId xmlns:a16="http://schemas.microsoft.com/office/drawing/2014/main" id="{84B9C9B4-2096-401F-A228-29CA44D50BEA}"/>
              </a:ext>
            </a:extLst>
          </p:cNvPr>
          <p:cNvSpPr txBox="1"/>
          <p:nvPr/>
        </p:nvSpPr>
        <p:spPr>
          <a:xfrm>
            <a:off x="757532" y="2207913"/>
            <a:ext cx="2884123" cy="461665"/>
          </a:xfrm>
          <a:prstGeom prst="rect">
            <a:avLst/>
          </a:prstGeom>
          <a:noFill/>
        </p:spPr>
        <p:txBody>
          <a:bodyPr wrap="none" rtlCol="0">
            <a:spAutoFit/>
          </a:bodyPr>
          <a:lstStyle/>
          <a:p>
            <a:r>
              <a:rPr lang="en-GB" sz="2400" b="1" dirty="0"/>
              <a:t>Chapter in a book:</a:t>
            </a:r>
          </a:p>
        </p:txBody>
      </p:sp>
    </p:spTree>
    <p:custDataLst>
      <p:tags r:id="rId1"/>
    </p:custDataLst>
    <p:extLst>
      <p:ext uri="{BB962C8B-B14F-4D97-AF65-F5344CB8AC3E}">
        <p14:creationId xmlns:p14="http://schemas.microsoft.com/office/powerpoint/2010/main" val="3238537567"/>
      </p:ext>
    </p:extLst>
  </p:cSld>
  <p:clrMapOvr>
    <a:masterClrMapping/>
  </p:clrMapOvr>
  <mc:AlternateContent xmlns:mc="http://schemas.openxmlformats.org/markup-compatibility/2006" xmlns:p14="http://schemas.microsoft.com/office/powerpoint/2010/main">
    <mc:Choice Requires="p14">
      <p:transition spd="slow" p14:dur="2000" advTm="27466"/>
    </mc:Choice>
    <mc:Fallback xmlns="">
      <p:transition spd="slow" advTm="2746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t>Types of Citation/reference?</a:t>
            </a:r>
          </a:p>
        </p:txBody>
      </p:sp>
      <p:sp>
        <p:nvSpPr>
          <p:cNvPr id="6" name="Content Placeholder 2"/>
          <p:cNvSpPr>
            <a:spLocks noGrp="1"/>
          </p:cNvSpPr>
          <p:nvPr>
            <p:ph idx="1"/>
          </p:nvPr>
        </p:nvSpPr>
        <p:spPr/>
        <p:txBody>
          <a:bodyPr>
            <a:normAutofit/>
          </a:bodyPr>
          <a:lstStyle/>
          <a:p>
            <a:pPr lvl="2"/>
            <a:endParaRPr lang="en-GB" sz="1800" b="1" dirty="0"/>
          </a:p>
          <a:p>
            <a:pPr lvl="2">
              <a:buNone/>
            </a:pPr>
            <a:endParaRPr lang="en-GB" dirty="0"/>
          </a:p>
          <a:p>
            <a:endParaRPr lang="en-GB" dirty="0"/>
          </a:p>
        </p:txBody>
      </p:sp>
      <p:pic>
        <p:nvPicPr>
          <p:cNvPr id="7" name="Picture 6" descr="Doc.gif"/>
          <p:cNvPicPr>
            <a:picLocks noChangeAspect="1"/>
          </p:cNvPicPr>
          <p:nvPr/>
        </p:nvPicPr>
        <p:blipFill>
          <a:blip r:embed="rId4" cstate="print"/>
          <a:stretch>
            <a:fillRect/>
          </a:stretch>
        </p:blipFill>
        <p:spPr>
          <a:xfrm>
            <a:off x="7596336" y="188640"/>
            <a:ext cx="1047750" cy="1209675"/>
          </a:xfrm>
          <a:prstGeom prst="rect">
            <a:avLst/>
          </a:prstGeom>
        </p:spPr>
      </p:pic>
      <p:sp>
        <p:nvSpPr>
          <p:cNvPr id="8"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3" name="Speech Bubble: Rectangle with Corners Rounded 2">
            <a:extLst>
              <a:ext uri="{FF2B5EF4-FFF2-40B4-BE49-F238E27FC236}">
                <a16:creationId xmlns:a16="http://schemas.microsoft.com/office/drawing/2014/main" id="{74034397-23ED-43B0-A9A8-689A982DA2ED}"/>
              </a:ext>
            </a:extLst>
          </p:cNvPr>
          <p:cNvSpPr/>
          <p:nvPr/>
        </p:nvSpPr>
        <p:spPr>
          <a:xfrm>
            <a:off x="443591" y="2379297"/>
            <a:ext cx="6048672" cy="612648"/>
          </a:xfrm>
          <a:prstGeom prst="wedgeRoundRectCallout">
            <a:avLst>
              <a:gd name="adj1" fmla="val -20833"/>
              <a:gd name="adj2" fmla="val 8576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Author’s name: Family, First letter of first name. </a:t>
            </a:r>
          </a:p>
        </p:txBody>
      </p:sp>
      <p:sp>
        <p:nvSpPr>
          <p:cNvPr id="9" name="TextBox 8">
            <a:extLst>
              <a:ext uri="{FF2B5EF4-FFF2-40B4-BE49-F238E27FC236}">
                <a16:creationId xmlns:a16="http://schemas.microsoft.com/office/drawing/2014/main" id="{9AD4AD93-A860-4DC5-95EE-B116D6147FD5}"/>
              </a:ext>
            </a:extLst>
          </p:cNvPr>
          <p:cNvSpPr txBox="1"/>
          <p:nvPr/>
        </p:nvSpPr>
        <p:spPr>
          <a:xfrm>
            <a:off x="742319" y="3284984"/>
            <a:ext cx="8150161" cy="1384995"/>
          </a:xfrm>
          <a:prstGeom prst="rect">
            <a:avLst/>
          </a:prstGeom>
          <a:noFill/>
        </p:spPr>
        <p:txBody>
          <a:bodyPr wrap="square" rtlCol="0">
            <a:spAutoFit/>
          </a:bodyPr>
          <a:lstStyle/>
          <a:p>
            <a:r>
              <a:rPr lang="en-GB" sz="2800" dirty="0">
                <a:solidFill>
                  <a:srgbClr val="FF0000"/>
                </a:solidFill>
              </a:rPr>
              <a:t>Safieddine, F., </a:t>
            </a:r>
            <a:r>
              <a:rPr lang="en-GB" sz="2800" dirty="0"/>
              <a:t>2017. M-commerce. In </a:t>
            </a:r>
            <a:r>
              <a:rPr lang="en-GB" sz="2800" i="1" dirty="0"/>
              <a:t>Innovations in </a:t>
            </a:r>
            <a:r>
              <a:rPr lang="en-GB" sz="2800" i="1" dirty="0" err="1"/>
              <a:t>e-systems</a:t>
            </a:r>
            <a:r>
              <a:rPr lang="en-GB" sz="2800" i="1" dirty="0"/>
              <a:t> for Business and Commerce</a:t>
            </a:r>
            <a:r>
              <a:rPr lang="en-GB" sz="2800" dirty="0"/>
              <a:t>, Apple Academic Press. Florida, USA.</a:t>
            </a:r>
            <a:endParaRPr lang="en-GB" dirty="0"/>
          </a:p>
        </p:txBody>
      </p:sp>
    </p:spTree>
    <p:custDataLst>
      <p:tags r:id="rId1"/>
    </p:custDataLst>
    <p:extLst>
      <p:ext uri="{BB962C8B-B14F-4D97-AF65-F5344CB8AC3E}">
        <p14:creationId xmlns:p14="http://schemas.microsoft.com/office/powerpoint/2010/main" val="347166220"/>
      </p:ext>
    </p:extLst>
  </p:cSld>
  <p:clrMapOvr>
    <a:masterClrMapping/>
  </p:clrMapOvr>
  <mc:AlternateContent xmlns:mc="http://schemas.openxmlformats.org/markup-compatibility/2006" xmlns:p14="http://schemas.microsoft.com/office/powerpoint/2010/main">
    <mc:Choice Requires="p14">
      <p:transition spd="slow" p14:dur="2000" advTm="20652"/>
    </mc:Choice>
    <mc:Fallback xmlns="">
      <p:transition spd="slow" advTm="20652"/>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t>Types of Citation/reference?</a:t>
            </a:r>
          </a:p>
        </p:txBody>
      </p:sp>
      <p:sp>
        <p:nvSpPr>
          <p:cNvPr id="6" name="Content Placeholder 2"/>
          <p:cNvSpPr>
            <a:spLocks noGrp="1"/>
          </p:cNvSpPr>
          <p:nvPr>
            <p:ph idx="1"/>
          </p:nvPr>
        </p:nvSpPr>
        <p:spPr/>
        <p:txBody>
          <a:bodyPr>
            <a:normAutofit/>
          </a:bodyPr>
          <a:lstStyle/>
          <a:p>
            <a:pPr lvl="2"/>
            <a:endParaRPr lang="en-GB" sz="1800" b="1" dirty="0"/>
          </a:p>
          <a:p>
            <a:pPr lvl="2">
              <a:buNone/>
            </a:pPr>
            <a:endParaRPr lang="en-GB" dirty="0"/>
          </a:p>
          <a:p>
            <a:endParaRPr lang="en-GB" dirty="0"/>
          </a:p>
        </p:txBody>
      </p:sp>
      <p:pic>
        <p:nvPicPr>
          <p:cNvPr id="7" name="Picture 6" descr="Doc.gif"/>
          <p:cNvPicPr>
            <a:picLocks noChangeAspect="1"/>
          </p:cNvPicPr>
          <p:nvPr/>
        </p:nvPicPr>
        <p:blipFill>
          <a:blip r:embed="rId3" cstate="print"/>
          <a:stretch>
            <a:fillRect/>
          </a:stretch>
        </p:blipFill>
        <p:spPr>
          <a:xfrm>
            <a:off x="7596336" y="188640"/>
            <a:ext cx="1047750" cy="1209675"/>
          </a:xfrm>
          <a:prstGeom prst="rect">
            <a:avLst/>
          </a:prstGeom>
        </p:spPr>
      </p:pic>
      <p:sp>
        <p:nvSpPr>
          <p:cNvPr id="8"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9" name="TextBox 8">
            <a:extLst>
              <a:ext uri="{FF2B5EF4-FFF2-40B4-BE49-F238E27FC236}">
                <a16:creationId xmlns:a16="http://schemas.microsoft.com/office/drawing/2014/main" id="{106AD67E-3416-4FCB-888F-3036F1BECB6C}"/>
              </a:ext>
            </a:extLst>
          </p:cNvPr>
          <p:cNvSpPr txBox="1"/>
          <p:nvPr/>
        </p:nvSpPr>
        <p:spPr>
          <a:xfrm>
            <a:off x="742319" y="3284984"/>
            <a:ext cx="8150161" cy="1384995"/>
          </a:xfrm>
          <a:prstGeom prst="rect">
            <a:avLst/>
          </a:prstGeom>
          <a:noFill/>
        </p:spPr>
        <p:txBody>
          <a:bodyPr wrap="square" rtlCol="0">
            <a:spAutoFit/>
          </a:bodyPr>
          <a:lstStyle/>
          <a:p>
            <a:r>
              <a:rPr lang="en-GB" sz="2800" dirty="0"/>
              <a:t>Safieddine, F., </a:t>
            </a:r>
            <a:r>
              <a:rPr lang="en-GB" sz="2800" dirty="0">
                <a:solidFill>
                  <a:srgbClr val="FF0000"/>
                </a:solidFill>
              </a:rPr>
              <a:t>2017. </a:t>
            </a:r>
            <a:r>
              <a:rPr lang="en-GB" sz="2800" dirty="0"/>
              <a:t>M-commerce. In </a:t>
            </a:r>
            <a:r>
              <a:rPr lang="en-GB" sz="2800" i="1" dirty="0"/>
              <a:t>Innovations in </a:t>
            </a:r>
            <a:r>
              <a:rPr lang="en-GB" sz="2800" i="1" dirty="0" err="1"/>
              <a:t>e-systems</a:t>
            </a:r>
            <a:r>
              <a:rPr lang="en-GB" sz="2800" i="1" dirty="0"/>
              <a:t> for Business and Commerce</a:t>
            </a:r>
            <a:r>
              <a:rPr lang="en-GB" sz="2800" dirty="0"/>
              <a:t>, Apple Academic Press. Florida, USA.</a:t>
            </a:r>
            <a:endParaRPr lang="en-GB" dirty="0"/>
          </a:p>
        </p:txBody>
      </p:sp>
      <p:sp>
        <p:nvSpPr>
          <p:cNvPr id="3" name="Speech Bubble: Rectangle with Corners Rounded 2">
            <a:extLst>
              <a:ext uri="{FF2B5EF4-FFF2-40B4-BE49-F238E27FC236}">
                <a16:creationId xmlns:a16="http://schemas.microsoft.com/office/drawing/2014/main" id="{BF05A26D-8F1B-4A44-AE6D-6DEB6E6A4652}"/>
              </a:ext>
            </a:extLst>
          </p:cNvPr>
          <p:cNvSpPr/>
          <p:nvPr/>
        </p:nvSpPr>
        <p:spPr>
          <a:xfrm>
            <a:off x="3203848" y="2492896"/>
            <a:ext cx="914400" cy="612648"/>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Year</a:t>
            </a:r>
          </a:p>
        </p:txBody>
      </p:sp>
    </p:spTree>
    <p:extLst>
      <p:ext uri="{BB962C8B-B14F-4D97-AF65-F5344CB8AC3E}">
        <p14:creationId xmlns:p14="http://schemas.microsoft.com/office/powerpoint/2010/main" val="4219681321"/>
      </p:ext>
    </p:extLst>
  </p:cSld>
  <p:clrMapOvr>
    <a:masterClrMapping/>
  </p:clrMapOvr>
  <mc:AlternateContent xmlns:mc="http://schemas.openxmlformats.org/markup-compatibility/2006" xmlns:p14="http://schemas.microsoft.com/office/powerpoint/2010/main">
    <mc:Choice Requires="p14">
      <p:transition spd="slow" p14:dur="2000" advTm="22742"/>
    </mc:Choice>
    <mc:Fallback xmlns="">
      <p:transition spd="slow" advTm="22742"/>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t>Types of Citation/reference?</a:t>
            </a:r>
          </a:p>
        </p:txBody>
      </p:sp>
      <p:sp>
        <p:nvSpPr>
          <p:cNvPr id="6" name="Content Placeholder 2"/>
          <p:cNvSpPr>
            <a:spLocks noGrp="1"/>
          </p:cNvSpPr>
          <p:nvPr>
            <p:ph idx="1"/>
          </p:nvPr>
        </p:nvSpPr>
        <p:spPr/>
        <p:txBody>
          <a:bodyPr>
            <a:normAutofit/>
          </a:bodyPr>
          <a:lstStyle/>
          <a:p>
            <a:pPr lvl="2"/>
            <a:endParaRPr lang="en-GB" sz="1800" b="1" dirty="0"/>
          </a:p>
          <a:p>
            <a:pPr lvl="2">
              <a:buNone/>
            </a:pPr>
            <a:endParaRPr lang="en-GB" dirty="0"/>
          </a:p>
          <a:p>
            <a:endParaRPr lang="en-GB" dirty="0"/>
          </a:p>
        </p:txBody>
      </p:sp>
      <p:pic>
        <p:nvPicPr>
          <p:cNvPr id="7" name="Picture 6" descr="Doc.gif"/>
          <p:cNvPicPr>
            <a:picLocks noChangeAspect="1"/>
          </p:cNvPicPr>
          <p:nvPr/>
        </p:nvPicPr>
        <p:blipFill>
          <a:blip r:embed="rId3" cstate="print"/>
          <a:stretch>
            <a:fillRect/>
          </a:stretch>
        </p:blipFill>
        <p:spPr>
          <a:xfrm>
            <a:off x="7596336" y="188640"/>
            <a:ext cx="1047750" cy="1209675"/>
          </a:xfrm>
          <a:prstGeom prst="rect">
            <a:avLst/>
          </a:prstGeom>
        </p:spPr>
      </p:pic>
      <p:sp>
        <p:nvSpPr>
          <p:cNvPr id="8"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9" name="TextBox 8">
            <a:extLst>
              <a:ext uri="{FF2B5EF4-FFF2-40B4-BE49-F238E27FC236}">
                <a16:creationId xmlns:a16="http://schemas.microsoft.com/office/drawing/2014/main" id="{106AD67E-3416-4FCB-888F-3036F1BECB6C}"/>
              </a:ext>
            </a:extLst>
          </p:cNvPr>
          <p:cNvSpPr txBox="1"/>
          <p:nvPr/>
        </p:nvSpPr>
        <p:spPr>
          <a:xfrm>
            <a:off x="742319" y="3284984"/>
            <a:ext cx="8150161" cy="1384995"/>
          </a:xfrm>
          <a:prstGeom prst="rect">
            <a:avLst/>
          </a:prstGeom>
          <a:noFill/>
        </p:spPr>
        <p:txBody>
          <a:bodyPr wrap="square" rtlCol="0">
            <a:spAutoFit/>
          </a:bodyPr>
          <a:lstStyle/>
          <a:p>
            <a:r>
              <a:rPr lang="en-GB" sz="2800" dirty="0"/>
              <a:t>Safieddine, F., 2017. </a:t>
            </a:r>
            <a:r>
              <a:rPr lang="en-GB" sz="2800" dirty="0">
                <a:solidFill>
                  <a:srgbClr val="FF0000"/>
                </a:solidFill>
              </a:rPr>
              <a:t>M-commerce. </a:t>
            </a:r>
            <a:r>
              <a:rPr lang="en-GB" sz="2800" dirty="0"/>
              <a:t>In </a:t>
            </a:r>
            <a:r>
              <a:rPr lang="en-GB" sz="2800" i="1" dirty="0"/>
              <a:t>Innovations in </a:t>
            </a:r>
            <a:r>
              <a:rPr lang="en-GB" sz="2800" i="1" dirty="0" err="1"/>
              <a:t>e-systems</a:t>
            </a:r>
            <a:r>
              <a:rPr lang="en-GB" sz="2800" i="1" dirty="0"/>
              <a:t> for Business and Commerce</a:t>
            </a:r>
            <a:r>
              <a:rPr lang="en-GB" sz="2800" dirty="0"/>
              <a:t>, Apple Academic Press. Florida, USA.</a:t>
            </a:r>
            <a:endParaRPr lang="en-GB" dirty="0"/>
          </a:p>
        </p:txBody>
      </p:sp>
      <p:sp>
        <p:nvSpPr>
          <p:cNvPr id="3" name="Speech Bubble: Rectangle with Corners Rounded 2">
            <a:extLst>
              <a:ext uri="{FF2B5EF4-FFF2-40B4-BE49-F238E27FC236}">
                <a16:creationId xmlns:a16="http://schemas.microsoft.com/office/drawing/2014/main" id="{D126328D-73C0-4516-9367-88DF1ED5A438}"/>
              </a:ext>
            </a:extLst>
          </p:cNvPr>
          <p:cNvSpPr/>
          <p:nvPr/>
        </p:nvSpPr>
        <p:spPr>
          <a:xfrm>
            <a:off x="4608004" y="2589634"/>
            <a:ext cx="1836204" cy="612648"/>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Title*</a:t>
            </a:r>
          </a:p>
        </p:txBody>
      </p:sp>
      <p:sp>
        <p:nvSpPr>
          <p:cNvPr id="4" name="TextBox 3">
            <a:extLst>
              <a:ext uri="{FF2B5EF4-FFF2-40B4-BE49-F238E27FC236}">
                <a16:creationId xmlns:a16="http://schemas.microsoft.com/office/drawing/2014/main" id="{D3AA3468-E32B-4FBD-ADEE-04D7BDE8A1C8}"/>
              </a:ext>
            </a:extLst>
          </p:cNvPr>
          <p:cNvSpPr txBox="1"/>
          <p:nvPr/>
        </p:nvSpPr>
        <p:spPr>
          <a:xfrm>
            <a:off x="1187624" y="5877272"/>
            <a:ext cx="3057440" cy="369332"/>
          </a:xfrm>
          <a:prstGeom prst="rect">
            <a:avLst/>
          </a:prstGeom>
          <a:noFill/>
        </p:spPr>
        <p:txBody>
          <a:bodyPr wrap="none" rtlCol="0">
            <a:spAutoFit/>
          </a:bodyPr>
          <a:lstStyle/>
          <a:p>
            <a:r>
              <a:rPr lang="en-GB" dirty="0"/>
              <a:t>* Chapter, Article Title..…etc</a:t>
            </a:r>
          </a:p>
        </p:txBody>
      </p:sp>
    </p:spTree>
    <p:extLst>
      <p:ext uri="{BB962C8B-B14F-4D97-AF65-F5344CB8AC3E}">
        <p14:creationId xmlns:p14="http://schemas.microsoft.com/office/powerpoint/2010/main" val="1190081645"/>
      </p:ext>
    </p:extLst>
  </p:cSld>
  <p:clrMapOvr>
    <a:masterClrMapping/>
  </p:clrMapOvr>
  <mc:AlternateContent xmlns:mc="http://schemas.openxmlformats.org/markup-compatibility/2006" xmlns:p14="http://schemas.microsoft.com/office/powerpoint/2010/main">
    <mc:Choice Requires="p14">
      <p:transition spd="slow" p14:dur="2000" advTm="19561"/>
    </mc:Choice>
    <mc:Fallback xmlns="">
      <p:transition spd="slow" advTm="19561"/>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t>Types of Citation/reference?</a:t>
            </a:r>
          </a:p>
        </p:txBody>
      </p:sp>
      <p:sp>
        <p:nvSpPr>
          <p:cNvPr id="6" name="Content Placeholder 2"/>
          <p:cNvSpPr>
            <a:spLocks noGrp="1"/>
          </p:cNvSpPr>
          <p:nvPr>
            <p:ph idx="1"/>
          </p:nvPr>
        </p:nvSpPr>
        <p:spPr/>
        <p:txBody>
          <a:bodyPr>
            <a:normAutofit/>
          </a:bodyPr>
          <a:lstStyle/>
          <a:p>
            <a:pPr lvl="2"/>
            <a:endParaRPr lang="en-GB" sz="1800" b="1" dirty="0"/>
          </a:p>
          <a:p>
            <a:pPr lvl="2">
              <a:buNone/>
            </a:pPr>
            <a:endParaRPr lang="en-GB" dirty="0"/>
          </a:p>
          <a:p>
            <a:endParaRPr lang="en-GB" dirty="0"/>
          </a:p>
        </p:txBody>
      </p:sp>
      <p:pic>
        <p:nvPicPr>
          <p:cNvPr id="7" name="Picture 6" descr="Doc.gif"/>
          <p:cNvPicPr>
            <a:picLocks noChangeAspect="1"/>
          </p:cNvPicPr>
          <p:nvPr/>
        </p:nvPicPr>
        <p:blipFill>
          <a:blip r:embed="rId3" cstate="print"/>
          <a:stretch>
            <a:fillRect/>
          </a:stretch>
        </p:blipFill>
        <p:spPr>
          <a:xfrm>
            <a:off x="7596336" y="188640"/>
            <a:ext cx="1047750" cy="1209675"/>
          </a:xfrm>
          <a:prstGeom prst="rect">
            <a:avLst/>
          </a:prstGeom>
        </p:spPr>
      </p:pic>
      <p:sp>
        <p:nvSpPr>
          <p:cNvPr id="8"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9" name="TextBox 8">
            <a:extLst>
              <a:ext uri="{FF2B5EF4-FFF2-40B4-BE49-F238E27FC236}">
                <a16:creationId xmlns:a16="http://schemas.microsoft.com/office/drawing/2014/main" id="{106AD67E-3416-4FCB-888F-3036F1BECB6C}"/>
              </a:ext>
            </a:extLst>
          </p:cNvPr>
          <p:cNvSpPr txBox="1"/>
          <p:nvPr/>
        </p:nvSpPr>
        <p:spPr>
          <a:xfrm>
            <a:off x="742319" y="3284984"/>
            <a:ext cx="8150161" cy="1384995"/>
          </a:xfrm>
          <a:prstGeom prst="rect">
            <a:avLst/>
          </a:prstGeom>
          <a:noFill/>
        </p:spPr>
        <p:txBody>
          <a:bodyPr wrap="square" rtlCol="0">
            <a:spAutoFit/>
          </a:bodyPr>
          <a:lstStyle/>
          <a:p>
            <a:r>
              <a:rPr lang="en-GB" sz="2800" dirty="0"/>
              <a:t>Safieddine, F., 2017. M-commerce. In </a:t>
            </a:r>
            <a:r>
              <a:rPr lang="en-GB" sz="2800" i="1" dirty="0">
                <a:solidFill>
                  <a:srgbClr val="FF0000"/>
                </a:solidFill>
              </a:rPr>
              <a:t>Innovations in </a:t>
            </a:r>
            <a:r>
              <a:rPr lang="en-GB" sz="2800" i="1" dirty="0" err="1">
                <a:solidFill>
                  <a:srgbClr val="FF0000"/>
                </a:solidFill>
              </a:rPr>
              <a:t>e-systems</a:t>
            </a:r>
            <a:r>
              <a:rPr lang="en-GB" sz="2800" i="1" dirty="0">
                <a:solidFill>
                  <a:srgbClr val="FF0000"/>
                </a:solidFill>
              </a:rPr>
              <a:t> for Business and Commerce</a:t>
            </a:r>
            <a:r>
              <a:rPr lang="en-GB" sz="2800" dirty="0"/>
              <a:t>, Apple Academic Press. Florida, USA.</a:t>
            </a:r>
            <a:endParaRPr lang="en-GB" dirty="0"/>
          </a:p>
        </p:txBody>
      </p:sp>
      <p:sp>
        <p:nvSpPr>
          <p:cNvPr id="3" name="Speech Bubble: Rectangle with Corners Rounded 2">
            <a:extLst>
              <a:ext uri="{FF2B5EF4-FFF2-40B4-BE49-F238E27FC236}">
                <a16:creationId xmlns:a16="http://schemas.microsoft.com/office/drawing/2014/main" id="{7B7906F2-5E89-41D7-87DE-D6D5FDD97DCB}"/>
              </a:ext>
            </a:extLst>
          </p:cNvPr>
          <p:cNvSpPr/>
          <p:nvPr/>
        </p:nvSpPr>
        <p:spPr>
          <a:xfrm>
            <a:off x="7009928" y="2507230"/>
            <a:ext cx="1882552" cy="612648"/>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Book name</a:t>
            </a:r>
          </a:p>
        </p:txBody>
      </p:sp>
      <p:sp>
        <p:nvSpPr>
          <p:cNvPr id="4" name="TextBox 3">
            <a:extLst>
              <a:ext uri="{FF2B5EF4-FFF2-40B4-BE49-F238E27FC236}">
                <a16:creationId xmlns:a16="http://schemas.microsoft.com/office/drawing/2014/main" id="{5FBF24EA-99A7-4441-9C0F-EEBD3613FFE4}"/>
              </a:ext>
            </a:extLst>
          </p:cNvPr>
          <p:cNvSpPr txBox="1"/>
          <p:nvPr/>
        </p:nvSpPr>
        <p:spPr>
          <a:xfrm>
            <a:off x="899592" y="5805264"/>
            <a:ext cx="2629887" cy="369332"/>
          </a:xfrm>
          <a:prstGeom prst="rect">
            <a:avLst/>
          </a:prstGeom>
          <a:noFill/>
        </p:spPr>
        <p:txBody>
          <a:bodyPr wrap="none" rtlCol="0">
            <a:spAutoFit/>
          </a:bodyPr>
          <a:lstStyle/>
          <a:p>
            <a:r>
              <a:rPr lang="en-GB" dirty="0"/>
              <a:t>* The name of the book</a:t>
            </a:r>
          </a:p>
        </p:txBody>
      </p:sp>
    </p:spTree>
    <p:extLst>
      <p:ext uri="{BB962C8B-B14F-4D97-AF65-F5344CB8AC3E}">
        <p14:creationId xmlns:p14="http://schemas.microsoft.com/office/powerpoint/2010/main" val="2883549939"/>
      </p:ext>
    </p:extLst>
  </p:cSld>
  <p:clrMapOvr>
    <a:masterClrMapping/>
  </p:clrMapOvr>
  <mc:AlternateContent xmlns:mc="http://schemas.openxmlformats.org/markup-compatibility/2006" xmlns:p14="http://schemas.microsoft.com/office/powerpoint/2010/main">
    <mc:Choice Requires="p14">
      <p:transition spd="slow" p14:dur="2000" advTm="17215"/>
    </mc:Choice>
    <mc:Fallback xmlns="">
      <p:transition spd="slow" advTm="1721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332656"/>
            <a:ext cx="5184576" cy="3354765"/>
          </a:xfrm>
          <a:prstGeom prst="rect">
            <a:avLst/>
          </a:prstGeom>
        </p:spPr>
        <p:txBody>
          <a:bodyPr wrap="square">
            <a:spAutoFit/>
          </a:bodyPr>
          <a:lstStyle/>
          <a:p>
            <a:r>
              <a:rPr lang="en-GB" sz="3200" b="1" dirty="0">
                <a:solidFill>
                  <a:srgbClr val="00CCCC"/>
                </a:solidFill>
              </a:rPr>
              <a:t>Literature Review:</a:t>
            </a:r>
          </a:p>
          <a:p>
            <a:endParaRPr lang="en-GB" dirty="0"/>
          </a:p>
          <a:p>
            <a:r>
              <a:rPr lang="en-GB" dirty="0"/>
              <a:t>A </a:t>
            </a:r>
            <a:r>
              <a:rPr lang="en-GB" b="1" dirty="0"/>
              <a:t>literature review</a:t>
            </a:r>
            <a:r>
              <a:rPr lang="en-GB" dirty="0"/>
              <a:t> surveys:</a:t>
            </a:r>
          </a:p>
          <a:p>
            <a:r>
              <a:rPr lang="en-GB" dirty="0"/>
              <a:t>- Books, scholarly articles, and any other academic sources.</a:t>
            </a:r>
          </a:p>
          <a:p>
            <a:r>
              <a:rPr lang="en-GB" dirty="0"/>
              <a:t>- Focuses area of research, or theory.</a:t>
            </a:r>
          </a:p>
          <a:p>
            <a:r>
              <a:rPr lang="en-GB" dirty="0"/>
              <a:t>- Provides a description, summary, and critical evaluation of these works in relation to the research problem being investigated.</a:t>
            </a:r>
          </a:p>
          <a:p>
            <a:endParaRPr lang="en-GB" dirty="0"/>
          </a:p>
          <a:p>
            <a:endParaRPr lang="en-GB" dirty="0"/>
          </a:p>
        </p:txBody>
      </p:sp>
      <p:pic>
        <p:nvPicPr>
          <p:cNvPr id="3" name="Picture 2">
            <a:extLst>
              <a:ext uri="{FF2B5EF4-FFF2-40B4-BE49-F238E27FC236}">
                <a16:creationId xmlns:a16="http://schemas.microsoft.com/office/drawing/2014/main" id="{1403CDAA-09BE-456E-845F-A28D755C26E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23528" y="3453949"/>
            <a:ext cx="4680520" cy="3259671"/>
          </a:xfrm>
          <a:prstGeom prst="rect">
            <a:avLst/>
          </a:prstGeom>
          <a:ln>
            <a:solidFill>
              <a:srgbClr val="0070C0"/>
            </a:solidFill>
          </a:ln>
        </p:spPr>
      </p:pic>
      <p:pic>
        <p:nvPicPr>
          <p:cNvPr id="4" name="Picture 3">
            <a:extLst>
              <a:ext uri="{FF2B5EF4-FFF2-40B4-BE49-F238E27FC236}">
                <a16:creationId xmlns:a16="http://schemas.microsoft.com/office/drawing/2014/main" id="{3327582C-9195-4FEE-8500-505765C84D28}"/>
              </a:ext>
            </a:extLst>
          </p:cNvPr>
          <p:cNvPicPr>
            <a:picLocks noChangeAspect="1"/>
          </p:cNvPicPr>
          <p:nvPr/>
        </p:nvPicPr>
        <p:blipFill>
          <a:blip r:embed="rId4"/>
          <a:stretch>
            <a:fillRect/>
          </a:stretch>
        </p:blipFill>
        <p:spPr>
          <a:xfrm>
            <a:off x="6457751" y="61802"/>
            <a:ext cx="2619375" cy="1743075"/>
          </a:xfrm>
          <a:prstGeom prst="rect">
            <a:avLst/>
          </a:prstGeom>
        </p:spPr>
      </p:pic>
    </p:spTree>
    <p:custDataLst>
      <p:tags r:id="rId1"/>
    </p:custDataLst>
    <p:extLst>
      <p:ext uri="{BB962C8B-B14F-4D97-AF65-F5344CB8AC3E}">
        <p14:creationId xmlns:p14="http://schemas.microsoft.com/office/powerpoint/2010/main" val="837081974"/>
      </p:ext>
    </p:extLst>
  </p:cSld>
  <p:clrMapOvr>
    <a:masterClrMapping/>
  </p:clrMapOvr>
  <mc:AlternateContent xmlns:mc="http://schemas.openxmlformats.org/markup-compatibility/2006" xmlns:p14="http://schemas.microsoft.com/office/powerpoint/2010/main">
    <mc:Choice Requires="p14">
      <p:transition spd="slow" p14:dur="2000" advTm="71339"/>
    </mc:Choice>
    <mc:Fallback xmlns="">
      <p:transition spd="slow" advTm="7133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bldLvl="5"/>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t>Types of Citation/reference?</a:t>
            </a:r>
          </a:p>
        </p:txBody>
      </p:sp>
      <p:sp>
        <p:nvSpPr>
          <p:cNvPr id="6" name="Content Placeholder 2"/>
          <p:cNvSpPr>
            <a:spLocks noGrp="1"/>
          </p:cNvSpPr>
          <p:nvPr>
            <p:ph idx="1"/>
          </p:nvPr>
        </p:nvSpPr>
        <p:spPr/>
        <p:txBody>
          <a:bodyPr>
            <a:normAutofit/>
          </a:bodyPr>
          <a:lstStyle/>
          <a:p>
            <a:pPr lvl="2"/>
            <a:endParaRPr lang="en-GB" sz="1800" b="1" dirty="0"/>
          </a:p>
          <a:p>
            <a:pPr lvl="2">
              <a:buNone/>
            </a:pPr>
            <a:endParaRPr lang="en-GB" dirty="0"/>
          </a:p>
          <a:p>
            <a:endParaRPr lang="en-GB" dirty="0"/>
          </a:p>
        </p:txBody>
      </p:sp>
      <p:pic>
        <p:nvPicPr>
          <p:cNvPr id="7" name="Picture 6" descr="Doc.gif"/>
          <p:cNvPicPr>
            <a:picLocks noChangeAspect="1"/>
          </p:cNvPicPr>
          <p:nvPr/>
        </p:nvPicPr>
        <p:blipFill>
          <a:blip r:embed="rId3" cstate="print"/>
          <a:stretch>
            <a:fillRect/>
          </a:stretch>
        </p:blipFill>
        <p:spPr>
          <a:xfrm>
            <a:off x="7596336" y="188640"/>
            <a:ext cx="1047750" cy="1209675"/>
          </a:xfrm>
          <a:prstGeom prst="rect">
            <a:avLst/>
          </a:prstGeom>
        </p:spPr>
      </p:pic>
      <p:sp>
        <p:nvSpPr>
          <p:cNvPr id="8"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33</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9" name="TextBox 8">
            <a:extLst>
              <a:ext uri="{FF2B5EF4-FFF2-40B4-BE49-F238E27FC236}">
                <a16:creationId xmlns:a16="http://schemas.microsoft.com/office/drawing/2014/main" id="{106AD67E-3416-4FCB-888F-3036F1BECB6C}"/>
              </a:ext>
            </a:extLst>
          </p:cNvPr>
          <p:cNvSpPr txBox="1"/>
          <p:nvPr/>
        </p:nvSpPr>
        <p:spPr>
          <a:xfrm>
            <a:off x="742319" y="3284984"/>
            <a:ext cx="8150161" cy="1384995"/>
          </a:xfrm>
          <a:prstGeom prst="rect">
            <a:avLst/>
          </a:prstGeom>
          <a:noFill/>
        </p:spPr>
        <p:txBody>
          <a:bodyPr wrap="square" rtlCol="0">
            <a:spAutoFit/>
          </a:bodyPr>
          <a:lstStyle/>
          <a:p>
            <a:r>
              <a:rPr lang="en-GB" sz="2800" dirty="0"/>
              <a:t>Safieddine, F., 2017. M-commerce. In </a:t>
            </a:r>
            <a:r>
              <a:rPr lang="en-GB" sz="2800" i="1" dirty="0"/>
              <a:t>Innovations in </a:t>
            </a:r>
            <a:r>
              <a:rPr lang="en-GB" sz="2800" i="1" dirty="0" err="1"/>
              <a:t>e-systems</a:t>
            </a:r>
            <a:r>
              <a:rPr lang="en-GB" sz="2800" i="1" dirty="0"/>
              <a:t> for Business and Commerce</a:t>
            </a:r>
            <a:r>
              <a:rPr lang="en-GB" sz="2800" dirty="0"/>
              <a:t>, </a:t>
            </a:r>
            <a:r>
              <a:rPr lang="en-GB" sz="2800" dirty="0">
                <a:solidFill>
                  <a:srgbClr val="FF0000"/>
                </a:solidFill>
              </a:rPr>
              <a:t>Apple Academic Press. </a:t>
            </a:r>
            <a:r>
              <a:rPr lang="en-GB" sz="2800" dirty="0"/>
              <a:t>Florida, USA.</a:t>
            </a:r>
            <a:endParaRPr lang="en-GB" dirty="0"/>
          </a:p>
        </p:txBody>
      </p:sp>
      <p:sp>
        <p:nvSpPr>
          <p:cNvPr id="3" name="Speech Bubble: Rectangle with Corners Rounded 2">
            <a:extLst>
              <a:ext uri="{FF2B5EF4-FFF2-40B4-BE49-F238E27FC236}">
                <a16:creationId xmlns:a16="http://schemas.microsoft.com/office/drawing/2014/main" id="{F2F5DC0A-8B62-4FBD-9E66-A94C5156A2FC}"/>
              </a:ext>
            </a:extLst>
          </p:cNvPr>
          <p:cNvSpPr/>
          <p:nvPr/>
        </p:nvSpPr>
        <p:spPr>
          <a:xfrm rot="10800000">
            <a:off x="1259632" y="4740384"/>
            <a:ext cx="1944216" cy="612648"/>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a:extLst>
              <a:ext uri="{FF2B5EF4-FFF2-40B4-BE49-F238E27FC236}">
                <a16:creationId xmlns:a16="http://schemas.microsoft.com/office/drawing/2014/main" id="{76AE6EEB-BA01-491D-A5E8-E79605778783}"/>
              </a:ext>
            </a:extLst>
          </p:cNvPr>
          <p:cNvSpPr txBox="1"/>
          <p:nvPr/>
        </p:nvSpPr>
        <p:spPr>
          <a:xfrm>
            <a:off x="1658505" y="4862042"/>
            <a:ext cx="1146468" cy="369332"/>
          </a:xfrm>
          <a:prstGeom prst="rect">
            <a:avLst/>
          </a:prstGeom>
          <a:noFill/>
        </p:spPr>
        <p:txBody>
          <a:bodyPr wrap="none" rtlCol="0">
            <a:spAutoFit/>
          </a:bodyPr>
          <a:lstStyle/>
          <a:p>
            <a:r>
              <a:rPr lang="en-GB" dirty="0"/>
              <a:t>Publisher</a:t>
            </a:r>
          </a:p>
        </p:txBody>
      </p:sp>
    </p:spTree>
    <p:extLst>
      <p:ext uri="{BB962C8B-B14F-4D97-AF65-F5344CB8AC3E}">
        <p14:creationId xmlns:p14="http://schemas.microsoft.com/office/powerpoint/2010/main" val="3928807621"/>
      </p:ext>
    </p:extLst>
  </p:cSld>
  <p:clrMapOvr>
    <a:masterClrMapping/>
  </p:clrMapOvr>
  <mc:AlternateContent xmlns:mc="http://schemas.openxmlformats.org/markup-compatibility/2006" xmlns:p14="http://schemas.microsoft.com/office/powerpoint/2010/main">
    <mc:Choice Requires="p14">
      <p:transition spd="slow" p14:dur="2000" advTm="4561"/>
    </mc:Choice>
    <mc:Fallback xmlns="">
      <p:transition spd="slow" advTm="4561"/>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t>Types of Citation/reference?</a:t>
            </a:r>
          </a:p>
        </p:txBody>
      </p:sp>
      <p:sp>
        <p:nvSpPr>
          <p:cNvPr id="6" name="Content Placeholder 2"/>
          <p:cNvSpPr>
            <a:spLocks noGrp="1"/>
          </p:cNvSpPr>
          <p:nvPr>
            <p:ph idx="1"/>
          </p:nvPr>
        </p:nvSpPr>
        <p:spPr/>
        <p:txBody>
          <a:bodyPr>
            <a:normAutofit/>
          </a:bodyPr>
          <a:lstStyle/>
          <a:p>
            <a:pPr lvl="2"/>
            <a:endParaRPr lang="en-GB" sz="1800" b="1" dirty="0"/>
          </a:p>
          <a:p>
            <a:pPr lvl="2">
              <a:buNone/>
            </a:pPr>
            <a:endParaRPr lang="en-GB" dirty="0"/>
          </a:p>
          <a:p>
            <a:endParaRPr lang="en-GB" dirty="0"/>
          </a:p>
        </p:txBody>
      </p:sp>
      <p:pic>
        <p:nvPicPr>
          <p:cNvPr id="7" name="Picture 6" descr="Doc.gif"/>
          <p:cNvPicPr>
            <a:picLocks noChangeAspect="1"/>
          </p:cNvPicPr>
          <p:nvPr/>
        </p:nvPicPr>
        <p:blipFill>
          <a:blip r:embed="rId3" cstate="print"/>
          <a:stretch>
            <a:fillRect/>
          </a:stretch>
        </p:blipFill>
        <p:spPr>
          <a:xfrm>
            <a:off x="7596336" y="188640"/>
            <a:ext cx="1047750" cy="1209675"/>
          </a:xfrm>
          <a:prstGeom prst="rect">
            <a:avLst/>
          </a:prstGeom>
        </p:spPr>
      </p:pic>
      <p:sp>
        <p:nvSpPr>
          <p:cNvPr id="8"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34</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9" name="TextBox 8">
            <a:extLst>
              <a:ext uri="{FF2B5EF4-FFF2-40B4-BE49-F238E27FC236}">
                <a16:creationId xmlns:a16="http://schemas.microsoft.com/office/drawing/2014/main" id="{106AD67E-3416-4FCB-888F-3036F1BECB6C}"/>
              </a:ext>
            </a:extLst>
          </p:cNvPr>
          <p:cNvSpPr txBox="1"/>
          <p:nvPr/>
        </p:nvSpPr>
        <p:spPr>
          <a:xfrm>
            <a:off x="742319" y="3284984"/>
            <a:ext cx="8150161" cy="1384995"/>
          </a:xfrm>
          <a:prstGeom prst="rect">
            <a:avLst/>
          </a:prstGeom>
          <a:noFill/>
        </p:spPr>
        <p:txBody>
          <a:bodyPr wrap="square" rtlCol="0">
            <a:spAutoFit/>
          </a:bodyPr>
          <a:lstStyle/>
          <a:p>
            <a:r>
              <a:rPr lang="en-GB" sz="2800" dirty="0"/>
              <a:t>Safieddine, F., 2017. M-commerce. In </a:t>
            </a:r>
            <a:r>
              <a:rPr lang="en-GB" sz="2800" i="1" dirty="0"/>
              <a:t>Innovations in </a:t>
            </a:r>
            <a:r>
              <a:rPr lang="en-GB" sz="2800" i="1" dirty="0" err="1"/>
              <a:t>e-systems</a:t>
            </a:r>
            <a:r>
              <a:rPr lang="en-GB" sz="2800" i="1" dirty="0"/>
              <a:t> for Business and Commerce</a:t>
            </a:r>
            <a:r>
              <a:rPr lang="en-GB" sz="2800" dirty="0"/>
              <a:t>, Apple Academic Press. </a:t>
            </a:r>
            <a:r>
              <a:rPr lang="en-GB" sz="2800" dirty="0">
                <a:solidFill>
                  <a:srgbClr val="FF0000"/>
                </a:solidFill>
              </a:rPr>
              <a:t>Florida, USA</a:t>
            </a:r>
            <a:r>
              <a:rPr lang="en-GB" sz="2800" dirty="0"/>
              <a:t>.</a:t>
            </a:r>
            <a:endParaRPr lang="en-GB" dirty="0"/>
          </a:p>
        </p:txBody>
      </p:sp>
      <p:sp>
        <p:nvSpPr>
          <p:cNvPr id="3" name="Speech Bubble: Rectangle with Corners Rounded 2">
            <a:extLst>
              <a:ext uri="{FF2B5EF4-FFF2-40B4-BE49-F238E27FC236}">
                <a16:creationId xmlns:a16="http://schemas.microsoft.com/office/drawing/2014/main" id="{6BE7F02C-8624-4FD2-9149-A84272E3C065}"/>
              </a:ext>
            </a:extLst>
          </p:cNvPr>
          <p:cNvSpPr/>
          <p:nvPr/>
        </p:nvSpPr>
        <p:spPr>
          <a:xfrm rot="10800000">
            <a:off x="2982252" y="4759010"/>
            <a:ext cx="3179495" cy="612648"/>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C79023F3-D9BB-4F95-BE23-298E45E42D57}"/>
              </a:ext>
            </a:extLst>
          </p:cNvPr>
          <p:cNvSpPr txBox="1"/>
          <p:nvPr/>
        </p:nvSpPr>
        <p:spPr>
          <a:xfrm>
            <a:off x="3028084" y="4880668"/>
            <a:ext cx="3159839" cy="369332"/>
          </a:xfrm>
          <a:prstGeom prst="rect">
            <a:avLst/>
          </a:prstGeom>
          <a:noFill/>
        </p:spPr>
        <p:txBody>
          <a:bodyPr wrap="none" rtlCol="0">
            <a:spAutoFit/>
          </a:bodyPr>
          <a:lstStyle/>
          <a:p>
            <a:r>
              <a:rPr lang="en-GB" dirty="0"/>
              <a:t>City and Country of publisher</a:t>
            </a:r>
          </a:p>
        </p:txBody>
      </p:sp>
    </p:spTree>
    <p:extLst>
      <p:ext uri="{BB962C8B-B14F-4D97-AF65-F5344CB8AC3E}">
        <p14:creationId xmlns:p14="http://schemas.microsoft.com/office/powerpoint/2010/main" val="511746520"/>
      </p:ext>
    </p:extLst>
  </p:cSld>
  <p:clrMapOvr>
    <a:masterClrMapping/>
  </p:clrMapOvr>
  <mc:AlternateContent xmlns:mc="http://schemas.openxmlformats.org/markup-compatibility/2006" xmlns:p14="http://schemas.microsoft.com/office/powerpoint/2010/main">
    <mc:Choice Requires="p14">
      <p:transition spd="slow" p14:dur="2000" advTm="70459"/>
    </mc:Choice>
    <mc:Fallback xmlns="">
      <p:transition spd="slow" advTm="70459"/>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F5041-2D67-44DB-A00F-EA5D7CF07D17}"/>
              </a:ext>
            </a:extLst>
          </p:cNvPr>
          <p:cNvSpPr>
            <a:spLocks noGrp="1"/>
          </p:cNvSpPr>
          <p:nvPr>
            <p:ph type="title"/>
          </p:nvPr>
        </p:nvSpPr>
        <p:spPr/>
        <p:txBody>
          <a:bodyPr/>
          <a:lstStyle/>
          <a:p>
            <a:r>
              <a:rPr lang="en-GB" dirty="0"/>
              <a:t>Break 3:</a:t>
            </a:r>
          </a:p>
        </p:txBody>
      </p:sp>
      <p:sp>
        <p:nvSpPr>
          <p:cNvPr id="3" name="Content Placeholder 2">
            <a:extLst>
              <a:ext uri="{FF2B5EF4-FFF2-40B4-BE49-F238E27FC236}">
                <a16:creationId xmlns:a16="http://schemas.microsoft.com/office/drawing/2014/main" id="{EAB0BAAF-B745-4EB4-BD7A-0B1D1D8177F6}"/>
              </a:ext>
            </a:extLst>
          </p:cNvPr>
          <p:cNvSpPr>
            <a:spLocks noGrp="1"/>
          </p:cNvSpPr>
          <p:nvPr>
            <p:ph idx="1"/>
          </p:nvPr>
        </p:nvSpPr>
        <p:spPr/>
        <p:txBody>
          <a:bodyPr/>
          <a:lstStyle/>
          <a:p>
            <a:r>
              <a:rPr lang="en-GB" dirty="0"/>
              <a:t>Which one of these is a reference and which one is a citation of a source:</a:t>
            </a:r>
          </a:p>
          <a:p>
            <a:endParaRPr lang="en-GB" dirty="0"/>
          </a:p>
          <a:p>
            <a:pPr lvl="2"/>
            <a:r>
              <a:rPr lang="en-US" sz="1800" dirty="0"/>
              <a:t>“Client scripts are interpreted by the client-browser and are tightly coupled with HTML/ASP inside the browser. ”(</a:t>
            </a:r>
            <a:r>
              <a:rPr lang="en-US" sz="1800" dirty="0" err="1"/>
              <a:t>Negrino</a:t>
            </a:r>
            <a:r>
              <a:rPr lang="en-US" sz="1800" dirty="0"/>
              <a:t> and Dori, 2001, p. 7).</a:t>
            </a:r>
          </a:p>
          <a:p>
            <a:pPr marL="914400" lvl="2" indent="0">
              <a:buNone/>
            </a:pPr>
            <a:endParaRPr lang="en-US" sz="1800" dirty="0"/>
          </a:p>
          <a:p>
            <a:pPr lvl="2"/>
            <a:r>
              <a:rPr lang="en-US" sz="1600" dirty="0" err="1"/>
              <a:t>Negrino</a:t>
            </a:r>
            <a:r>
              <a:rPr lang="en-US" sz="1600" dirty="0"/>
              <a:t>, Tom and Smith, Dori (2001) </a:t>
            </a:r>
            <a:r>
              <a:rPr lang="en-US" sz="1600" i="1" dirty="0" err="1"/>
              <a:t>JavaScripts</a:t>
            </a:r>
            <a:r>
              <a:rPr lang="en-US" sz="1600" i="1" dirty="0"/>
              <a:t>: For the World Wide Web</a:t>
            </a:r>
            <a:r>
              <a:rPr lang="en-US" sz="1600" dirty="0"/>
              <a:t>. 4th ed.  </a:t>
            </a:r>
            <a:r>
              <a:rPr lang="en-US" sz="1600" dirty="0" err="1"/>
              <a:t>Berkely</a:t>
            </a:r>
            <a:r>
              <a:rPr lang="en-US" sz="1600" dirty="0"/>
              <a:t>: </a:t>
            </a:r>
            <a:r>
              <a:rPr lang="en-US" sz="1600" dirty="0" err="1"/>
              <a:t>Peachpit</a:t>
            </a:r>
            <a:r>
              <a:rPr lang="en-US" sz="1600" dirty="0"/>
              <a:t> Press.</a:t>
            </a:r>
          </a:p>
          <a:p>
            <a:pPr marL="914400" lvl="2" indent="0">
              <a:buNone/>
            </a:pPr>
            <a:endParaRPr lang="en-GB" dirty="0"/>
          </a:p>
          <a:p>
            <a:pPr lvl="1"/>
            <a:endParaRPr lang="en-GB" dirty="0"/>
          </a:p>
        </p:txBody>
      </p:sp>
    </p:spTree>
    <p:extLst>
      <p:ext uri="{BB962C8B-B14F-4D97-AF65-F5344CB8AC3E}">
        <p14:creationId xmlns:p14="http://schemas.microsoft.com/office/powerpoint/2010/main" val="2940347453"/>
      </p:ext>
    </p:extLst>
  </p:cSld>
  <p:clrMapOvr>
    <a:masterClrMapping/>
  </p:clrMapOvr>
  <mc:AlternateContent xmlns:mc="http://schemas.openxmlformats.org/markup-compatibility/2006" xmlns:p14="http://schemas.microsoft.com/office/powerpoint/2010/main">
    <mc:Choice Requires="p14">
      <p:transition spd="slow" p14:dur="2000" advTm="27519"/>
    </mc:Choice>
    <mc:Fallback xmlns="">
      <p:transition spd="slow" advTm="27519"/>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t>Types of Citation/reference?</a:t>
            </a:r>
          </a:p>
        </p:txBody>
      </p:sp>
      <p:sp>
        <p:nvSpPr>
          <p:cNvPr id="6" name="Content Placeholder 2"/>
          <p:cNvSpPr>
            <a:spLocks noGrp="1"/>
          </p:cNvSpPr>
          <p:nvPr>
            <p:ph idx="1"/>
          </p:nvPr>
        </p:nvSpPr>
        <p:spPr/>
        <p:txBody>
          <a:bodyPr>
            <a:normAutofit/>
          </a:bodyPr>
          <a:lstStyle/>
          <a:p>
            <a:r>
              <a:rPr lang="en-GB" u="sng" dirty="0"/>
              <a:t>Two Authors: </a:t>
            </a:r>
            <a:r>
              <a:rPr lang="en-GB" dirty="0"/>
              <a:t>You do so by including each author’s family name, year, and page.</a:t>
            </a:r>
          </a:p>
          <a:p>
            <a:pPr lvl="2"/>
            <a:r>
              <a:rPr lang="en-GB" sz="2000" dirty="0"/>
              <a:t>“</a:t>
            </a:r>
            <a:r>
              <a:rPr lang="en-GB" sz="2000" i="1" dirty="0"/>
              <a:t>Client scripts are interpreted by the client-browser and are tightly coupled with HTML/ASP inside the browser. </a:t>
            </a:r>
            <a:r>
              <a:rPr lang="en-GB" sz="2000" dirty="0"/>
              <a:t>”(</a:t>
            </a:r>
            <a:r>
              <a:rPr lang="en-GB" sz="2000" dirty="0" err="1">
                <a:solidFill>
                  <a:schemeClr val="accent5"/>
                </a:solidFill>
              </a:rPr>
              <a:t>Negrino</a:t>
            </a:r>
            <a:r>
              <a:rPr lang="en-GB" sz="2000" dirty="0">
                <a:solidFill>
                  <a:schemeClr val="accent5"/>
                </a:solidFill>
              </a:rPr>
              <a:t> and </a:t>
            </a:r>
            <a:r>
              <a:rPr lang="en-GB" sz="2000" dirty="0" err="1">
                <a:solidFill>
                  <a:schemeClr val="accent5"/>
                </a:solidFill>
              </a:rPr>
              <a:t>Dori</a:t>
            </a:r>
            <a:r>
              <a:rPr lang="en-GB" sz="2000" dirty="0">
                <a:solidFill>
                  <a:schemeClr val="accent5"/>
                </a:solidFill>
              </a:rPr>
              <a:t>, 2001, p. 7).</a:t>
            </a:r>
          </a:p>
          <a:p>
            <a:pPr lvl="2"/>
            <a:r>
              <a:rPr lang="en-GB" sz="2000" dirty="0"/>
              <a:t>Browsers interpret client side scripts based on the language they are associated with along with the HTML code </a:t>
            </a:r>
            <a:r>
              <a:rPr lang="en-GB" sz="2000" dirty="0">
                <a:solidFill>
                  <a:schemeClr val="accent5"/>
                </a:solidFill>
              </a:rPr>
              <a:t>(</a:t>
            </a:r>
            <a:r>
              <a:rPr lang="en-GB" sz="2000" dirty="0" err="1">
                <a:solidFill>
                  <a:schemeClr val="accent5"/>
                </a:solidFill>
              </a:rPr>
              <a:t>Negrino</a:t>
            </a:r>
            <a:r>
              <a:rPr lang="en-GB" sz="2000" dirty="0">
                <a:solidFill>
                  <a:schemeClr val="accent5"/>
                </a:solidFill>
              </a:rPr>
              <a:t> and Dori, 2001, p. 7)</a:t>
            </a:r>
            <a:r>
              <a:rPr lang="en-GB" sz="2000" dirty="0"/>
              <a:t>.</a:t>
            </a:r>
          </a:p>
          <a:p>
            <a:pPr lvl="2"/>
            <a:r>
              <a:rPr lang="en-GB" sz="1800" dirty="0" err="1">
                <a:solidFill>
                  <a:schemeClr val="accent5"/>
                </a:solidFill>
              </a:rPr>
              <a:t>Negrino</a:t>
            </a:r>
            <a:r>
              <a:rPr lang="en-GB" sz="1800" dirty="0">
                <a:solidFill>
                  <a:schemeClr val="accent5"/>
                </a:solidFill>
              </a:rPr>
              <a:t> and </a:t>
            </a:r>
            <a:r>
              <a:rPr lang="en-GB" sz="1800" dirty="0" err="1">
                <a:solidFill>
                  <a:schemeClr val="accent5"/>
                </a:solidFill>
              </a:rPr>
              <a:t>Dori</a:t>
            </a:r>
            <a:r>
              <a:rPr lang="en-GB" sz="1800" dirty="0">
                <a:solidFill>
                  <a:schemeClr val="accent5"/>
                </a:solidFill>
              </a:rPr>
              <a:t> (2001) </a:t>
            </a:r>
            <a:r>
              <a:rPr lang="en-GB" sz="1800" dirty="0"/>
              <a:t>explained the uniqueness of client scripts that embed themselves in the HTML code and are interpreted by the browser.</a:t>
            </a:r>
          </a:p>
          <a:p>
            <a:pPr lvl="2">
              <a:buNone/>
            </a:pPr>
            <a:endParaRPr lang="en-GB" dirty="0"/>
          </a:p>
          <a:p>
            <a:endParaRPr lang="en-GB" dirty="0"/>
          </a:p>
        </p:txBody>
      </p:sp>
      <p:sp>
        <p:nvSpPr>
          <p:cNvPr id="5" name="TextBox 4"/>
          <p:cNvSpPr txBox="1"/>
          <p:nvPr/>
        </p:nvSpPr>
        <p:spPr>
          <a:xfrm>
            <a:off x="788052" y="6136738"/>
            <a:ext cx="6336704" cy="523220"/>
          </a:xfrm>
          <a:prstGeom prst="rect">
            <a:avLst/>
          </a:prstGeom>
          <a:noFill/>
        </p:spPr>
        <p:txBody>
          <a:bodyPr wrap="square" rtlCol="0">
            <a:spAutoFit/>
          </a:bodyPr>
          <a:lstStyle/>
          <a:p>
            <a:r>
              <a:rPr lang="en-GB" sz="1400" dirty="0" err="1"/>
              <a:t>Negrino</a:t>
            </a:r>
            <a:r>
              <a:rPr lang="en-GB" sz="1400" dirty="0"/>
              <a:t>, T. and Smith, Do., 2001. </a:t>
            </a:r>
            <a:r>
              <a:rPr lang="en-GB" sz="1400" i="1" dirty="0" err="1"/>
              <a:t>JavaScripts</a:t>
            </a:r>
            <a:r>
              <a:rPr lang="en-GB" sz="1400" i="1" dirty="0"/>
              <a:t>: For the World Wide Web</a:t>
            </a:r>
            <a:r>
              <a:rPr lang="en-GB" sz="1400" dirty="0"/>
              <a:t>. 4</a:t>
            </a:r>
            <a:r>
              <a:rPr lang="en-GB" sz="1400" baseline="30000" dirty="0"/>
              <a:t>th</a:t>
            </a:r>
            <a:r>
              <a:rPr lang="en-GB" sz="1400" dirty="0"/>
              <a:t> ed.  </a:t>
            </a:r>
            <a:r>
              <a:rPr lang="en-GB" sz="1400" dirty="0" err="1"/>
              <a:t>Berkely</a:t>
            </a:r>
            <a:r>
              <a:rPr lang="en-GB" sz="1400" dirty="0"/>
              <a:t>: </a:t>
            </a:r>
            <a:r>
              <a:rPr lang="en-GB" sz="1400" dirty="0" err="1"/>
              <a:t>Peachpit</a:t>
            </a:r>
            <a:r>
              <a:rPr lang="en-GB" sz="1400" dirty="0"/>
              <a:t> Press.</a:t>
            </a:r>
          </a:p>
        </p:txBody>
      </p:sp>
      <p:pic>
        <p:nvPicPr>
          <p:cNvPr id="7" name="Picture 6" descr="Doc.gif"/>
          <p:cNvPicPr>
            <a:picLocks noChangeAspect="1"/>
          </p:cNvPicPr>
          <p:nvPr/>
        </p:nvPicPr>
        <p:blipFill>
          <a:blip r:embed="rId4" cstate="print"/>
          <a:stretch>
            <a:fillRect/>
          </a:stretch>
        </p:blipFill>
        <p:spPr>
          <a:xfrm>
            <a:off x="7596336" y="188640"/>
            <a:ext cx="1047750" cy="1209675"/>
          </a:xfrm>
          <a:prstGeom prst="rect">
            <a:avLst/>
          </a:prstGeom>
        </p:spPr>
      </p:pic>
      <p:sp>
        <p:nvSpPr>
          <p:cNvPr id="8"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36</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6798"/>
    </mc:Choice>
    <mc:Fallback xmlns="">
      <p:transition spd="slow" advTm="767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blinds(horizontal)">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3"/>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t>Types of Citation/reference?</a:t>
            </a:r>
          </a:p>
        </p:txBody>
      </p:sp>
      <p:sp>
        <p:nvSpPr>
          <p:cNvPr id="6" name="Content Placeholder 2"/>
          <p:cNvSpPr>
            <a:spLocks noGrp="1"/>
          </p:cNvSpPr>
          <p:nvPr>
            <p:ph idx="1"/>
          </p:nvPr>
        </p:nvSpPr>
        <p:spPr/>
        <p:txBody>
          <a:bodyPr>
            <a:normAutofit lnSpcReduction="10000"/>
          </a:bodyPr>
          <a:lstStyle/>
          <a:p>
            <a:r>
              <a:rPr lang="en-GB" u="sng" dirty="0"/>
              <a:t>Three Authors: </a:t>
            </a:r>
            <a:r>
              <a:rPr lang="en-GB" dirty="0"/>
              <a:t>You do so by including each author’s family name and year.</a:t>
            </a:r>
          </a:p>
          <a:p>
            <a:pPr lvl="2"/>
            <a:r>
              <a:rPr lang="en-GB" sz="2000" dirty="0"/>
              <a:t>“The setting up of e-university has been slow-going. Much of e-university slow progress has been attributed to poor business models, branding, disruptive technologies, lack of organisational structure that accommodates such challenges, and failure to integrate a blended approach.” </a:t>
            </a:r>
            <a:r>
              <a:rPr lang="en-GB" sz="2000" dirty="0">
                <a:solidFill>
                  <a:schemeClr val="accent5"/>
                </a:solidFill>
              </a:rPr>
              <a:t>(Ismail, Safieddine, </a:t>
            </a:r>
            <a:r>
              <a:rPr lang="en-GB" sz="2000" dirty="0" err="1">
                <a:solidFill>
                  <a:schemeClr val="accent5"/>
                </a:solidFill>
              </a:rPr>
              <a:t>Jaradat</a:t>
            </a:r>
            <a:r>
              <a:rPr lang="en-GB" sz="2000" dirty="0">
                <a:solidFill>
                  <a:schemeClr val="accent5"/>
                </a:solidFill>
              </a:rPr>
              <a:t>, 2019).</a:t>
            </a:r>
          </a:p>
          <a:p>
            <a:pPr lvl="2"/>
            <a:r>
              <a:rPr lang="en-GB" sz="2000" dirty="0"/>
              <a:t>Many challenges face the re-introduction of e-universities </a:t>
            </a:r>
            <a:r>
              <a:rPr lang="en-GB" sz="2000" dirty="0">
                <a:solidFill>
                  <a:schemeClr val="accent5"/>
                </a:solidFill>
              </a:rPr>
              <a:t>(Ismail, Safieddine, </a:t>
            </a:r>
            <a:r>
              <a:rPr lang="en-GB" sz="2000" dirty="0" err="1">
                <a:solidFill>
                  <a:schemeClr val="accent5"/>
                </a:solidFill>
              </a:rPr>
              <a:t>Jaradat</a:t>
            </a:r>
            <a:r>
              <a:rPr lang="en-GB" sz="2000" dirty="0">
                <a:solidFill>
                  <a:schemeClr val="accent5"/>
                </a:solidFill>
              </a:rPr>
              <a:t>, 2019)</a:t>
            </a:r>
            <a:r>
              <a:rPr lang="en-GB" sz="2000" dirty="0"/>
              <a:t>.</a:t>
            </a:r>
          </a:p>
          <a:p>
            <a:pPr lvl="2"/>
            <a:r>
              <a:rPr lang="en-GB" sz="2000" dirty="0"/>
              <a:t>In defining e-university challenges Ismail, Safieddine, </a:t>
            </a:r>
            <a:r>
              <a:rPr lang="en-GB" sz="2000" dirty="0" err="1"/>
              <a:t>Jaradat</a:t>
            </a:r>
            <a:r>
              <a:rPr lang="en-GB" sz="2000" dirty="0"/>
              <a:t> (2019) explain that, among many things, the poor business model has hampered its reintroduction. </a:t>
            </a:r>
            <a:endParaRPr lang="en-GB" sz="1800" b="1" dirty="0"/>
          </a:p>
          <a:p>
            <a:pPr lvl="2">
              <a:buNone/>
            </a:pPr>
            <a:endParaRPr lang="en-GB" dirty="0"/>
          </a:p>
          <a:p>
            <a:endParaRPr lang="en-GB" dirty="0"/>
          </a:p>
        </p:txBody>
      </p:sp>
      <p:sp>
        <p:nvSpPr>
          <p:cNvPr id="5" name="TextBox 4"/>
          <p:cNvSpPr txBox="1"/>
          <p:nvPr/>
        </p:nvSpPr>
        <p:spPr>
          <a:xfrm>
            <a:off x="500034" y="6198255"/>
            <a:ext cx="6336704" cy="523220"/>
          </a:xfrm>
          <a:prstGeom prst="rect">
            <a:avLst/>
          </a:prstGeom>
          <a:noFill/>
        </p:spPr>
        <p:txBody>
          <a:bodyPr wrap="square" rtlCol="0">
            <a:spAutoFit/>
          </a:bodyPr>
          <a:lstStyle/>
          <a:p>
            <a:r>
              <a:rPr lang="en-GB" sz="1400" dirty="0"/>
              <a:t>Ismail, R., Safieddine, F. and </a:t>
            </a:r>
            <a:r>
              <a:rPr lang="en-GB" sz="1400" dirty="0" err="1"/>
              <a:t>Jaradat</a:t>
            </a:r>
            <a:r>
              <a:rPr lang="en-GB" sz="1400" dirty="0"/>
              <a:t>, A., 2019. E-university delivery model: handling the evaluation process. </a:t>
            </a:r>
            <a:r>
              <a:rPr lang="en-GB" sz="1400" i="1" dirty="0"/>
              <a:t>Business Process Management Journal</a:t>
            </a:r>
            <a:r>
              <a:rPr lang="en-GB" sz="1400" dirty="0"/>
              <a:t>.</a:t>
            </a:r>
            <a:endParaRPr lang="en-GB" sz="1050" b="1" dirty="0"/>
          </a:p>
        </p:txBody>
      </p:sp>
      <p:pic>
        <p:nvPicPr>
          <p:cNvPr id="7" name="Picture 6" descr="Doc.gif"/>
          <p:cNvPicPr>
            <a:picLocks noChangeAspect="1"/>
          </p:cNvPicPr>
          <p:nvPr/>
        </p:nvPicPr>
        <p:blipFill>
          <a:blip r:embed="rId4" cstate="print"/>
          <a:stretch>
            <a:fillRect/>
          </a:stretch>
        </p:blipFill>
        <p:spPr>
          <a:xfrm>
            <a:off x="7596336" y="188640"/>
            <a:ext cx="1047750" cy="1209675"/>
          </a:xfrm>
          <a:prstGeom prst="rect">
            <a:avLst/>
          </a:prstGeom>
        </p:spPr>
      </p:pic>
      <p:sp>
        <p:nvSpPr>
          <p:cNvPr id="8"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37</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00260"/>
    </mc:Choice>
    <mc:Fallback xmlns="">
      <p:transition spd="slow" advTm="1002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blinds(horizontal)">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3"/>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t>Types of Citation/reference?</a:t>
            </a:r>
          </a:p>
        </p:txBody>
      </p:sp>
      <p:sp>
        <p:nvSpPr>
          <p:cNvPr id="6" name="Content Placeholder 2"/>
          <p:cNvSpPr>
            <a:spLocks noGrp="1"/>
          </p:cNvSpPr>
          <p:nvPr>
            <p:ph idx="1"/>
          </p:nvPr>
        </p:nvSpPr>
        <p:spPr/>
        <p:txBody>
          <a:bodyPr>
            <a:normAutofit fontScale="92500" lnSpcReduction="10000"/>
          </a:bodyPr>
          <a:lstStyle/>
          <a:p>
            <a:r>
              <a:rPr lang="en-GB" u="sng" dirty="0"/>
              <a:t>Many Authors: </a:t>
            </a:r>
            <a:r>
              <a:rPr lang="en-GB" dirty="0"/>
              <a:t>More than three authors only include first author’s family name and follow it with </a:t>
            </a:r>
            <a:r>
              <a:rPr lang="en-GB" b="1" dirty="0"/>
              <a:t>et al</a:t>
            </a:r>
            <a:r>
              <a:rPr lang="en-GB" dirty="0"/>
              <a:t>, then year and page.</a:t>
            </a:r>
          </a:p>
          <a:p>
            <a:pPr lvl="1"/>
            <a:r>
              <a:rPr lang="en-GB" b="1" dirty="0"/>
              <a:t>et al </a:t>
            </a:r>
            <a:r>
              <a:rPr lang="en-GB" dirty="0"/>
              <a:t>is Latin for ‘ and others’.</a:t>
            </a:r>
          </a:p>
          <a:p>
            <a:pPr lvl="2"/>
            <a:r>
              <a:rPr lang="en-GB" sz="2000" dirty="0"/>
              <a:t>“E-learning has evolved over the last two decades from being a supplementary tool to becoming an essential companion to class teaching.” </a:t>
            </a:r>
            <a:r>
              <a:rPr lang="en-GB" sz="2000" dirty="0">
                <a:solidFill>
                  <a:schemeClr val="accent5"/>
                </a:solidFill>
              </a:rPr>
              <a:t>(</a:t>
            </a:r>
            <a:r>
              <a:rPr lang="de-DE" sz="2000" dirty="0">
                <a:solidFill>
                  <a:schemeClr val="accent5"/>
                </a:solidFill>
              </a:rPr>
              <a:t>Safieddine et al., 2016, P. 983</a:t>
            </a:r>
            <a:r>
              <a:rPr lang="en-GB" sz="2000" dirty="0">
                <a:solidFill>
                  <a:schemeClr val="accent5"/>
                </a:solidFill>
              </a:rPr>
              <a:t>).</a:t>
            </a:r>
          </a:p>
          <a:p>
            <a:pPr lvl="2"/>
            <a:r>
              <a:rPr lang="en-GB" sz="2000" dirty="0"/>
              <a:t>It is hard to imagine a higher education institution that does not have a supplementary online e-learning tool </a:t>
            </a:r>
            <a:r>
              <a:rPr lang="en-GB" sz="2000" dirty="0">
                <a:solidFill>
                  <a:schemeClr val="accent5"/>
                </a:solidFill>
              </a:rPr>
              <a:t>(</a:t>
            </a:r>
            <a:r>
              <a:rPr lang="de-DE" sz="2000" dirty="0">
                <a:solidFill>
                  <a:schemeClr val="accent5"/>
                </a:solidFill>
              </a:rPr>
              <a:t>Safieddine et al., 2016, P. 983</a:t>
            </a:r>
            <a:r>
              <a:rPr lang="en-GB" sz="2000" dirty="0">
                <a:solidFill>
                  <a:schemeClr val="accent5"/>
                </a:solidFill>
              </a:rPr>
              <a:t>).</a:t>
            </a:r>
          </a:p>
          <a:p>
            <a:pPr lvl="2"/>
            <a:r>
              <a:rPr lang="en-GB" sz="2000" dirty="0"/>
              <a:t>In a study on e-learning tools, Safieddine et al (2016) examined that tablets can be successful if restricted to educational purposes only.</a:t>
            </a:r>
          </a:p>
          <a:p>
            <a:pPr lvl="2"/>
            <a:endParaRPr lang="en-GB" sz="1800" b="1" dirty="0"/>
          </a:p>
          <a:p>
            <a:pPr lvl="2">
              <a:buNone/>
            </a:pPr>
            <a:endParaRPr lang="en-GB" dirty="0"/>
          </a:p>
          <a:p>
            <a:endParaRPr lang="en-GB" dirty="0"/>
          </a:p>
        </p:txBody>
      </p:sp>
      <p:sp>
        <p:nvSpPr>
          <p:cNvPr id="5" name="TextBox 4"/>
          <p:cNvSpPr txBox="1"/>
          <p:nvPr/>
        </p:nvSpPr>
        <p:spPr>
          <a:xfrm>
            <a:off x="216496" y="6112382"/>
            <a:ext cx="6336704" cy="646331"/>
          </a:xfrm>
          <a:prstGeom prst="rect">
            <a:avLst/>
          </a:prstGeom>
          <a:noFill/>
        </p:spPr>
        <p:txBody>
          <a:bodyPr wrap="square" rtlCol="0">
            <a:spAutoFit/>
          </a:bodyPr>
          <a:lstStyle/>
          <a:p>
            <a:r>
              <a:rPr lang="en-GB" sz="1200" dirty="0" err="1"/>
              <a:t>Safiedine</a:t>
            </a:r>
            <a:r>
              <a:rPr lang="en-GB" sz="1200" dirty="0"/>
              <a:t>, F., Nakhoul, I., </a:t>
            </a:r>
            <a:r>
              <a:rPr lang="en-GB" sz="1200" dirty="0" err="1"/>
              <a:t>Kayapinar</a:t>
            </a:r>
            <a:r>
              <a:rPr lang="en-GB" sz="1200" dirty="0"/>
              <a:t>, U., </a:t>
            </a:r>
            <a:r>
              <a:rPr lang="en-GB" sz="1200" dirty="0" err="1"/>
              <a:t>Spathopoulou</a:t>
            </a:r>
            <a:r>
              <a:rPr lang="en-GB" sz="1200" dirty="0"/>
              <a:t>, F. and </a:t>
            </a:r>
            <a:r>
              <a:rPr lang="en-GB" sz="1200" dirty="0" err="1"/>
              <a:t>Kadry</a:t>
            </a:r>
            <a:r>
              <a:rPr lang="en-GB" sz="1200" dirty="0"/>
              <a:t>, S., 2016. System requirement analysis for e-learning educational tablets at higher education. In </a:t>
            </a:r>
            <a:r>
              <a:rPr lang="en-GB" sz="1200" i="1" dirty="0"/>
              <a:t>Proceedings in 10th International Technology, Education and Development Conference</a:t>
            </a:r>
            <a:r>
              <a:rPr lang="en-GB" sz="1200" dirty="0"/>
              <a:t> (pp. 983-989).</a:t>
            </a:r>
            <a:endParaRPr lang="en-GB" sz="1000" b="1" i="1" dirty="0"/>
          </a:p>
        </p:txBody>
      </p:sp>
      <p:pic>
        <p:nvPicPr>
          <p:cNvPr id="7" name="Picture 6" descr="Doc.gif"/>
          <p:cNvPicPr>
            <a:picLocks noChangeAspect="1"/>
          </p:cNvPicPr>
          <p:nvPr/>
        </p:nvPicPr>
        <p:blipFill>
          <a:blip r:embed="rId4" cstate="print"/>
          <a:stretch>
            <a:fillRect/>
          </a:stretch>
        </p:blipFill>
        <p:spPr>
          <a:xfrm>
            <a:off x="7596336" y="188640"/>
            <a:ext cx="1047750" cy="1209675"/>
          </a:xfrm>
          <a:prstGeom prst="rect">
            <a:avLst/>
          </a:prstGeom>
        </p:spPr>
      </p:pic>
      <p:sp>
        <p:nvSpPr>
          <p:cNvPr id="8"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38</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21923"/>
    </mc:Choice>
    <mc:Fallback xmlns="">
      <p:transition spd="slow" advTm="1219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blinds(horizontal)">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blinds(horizontal)">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linds(horizontal)">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3"/>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t>Types of Citation/reference?</a:t>
            </a:r>
          </a:p>
        </p:txBody>
      </p:sp>
      <p:sp>
        <p:nvSpPr>
          <p:cNvPr id="6" name="Content Placeholder 2"/>
          <p:cNvSpPr>
            <a:spLocks noGrp="1"/>
          </p:cNvSpPr>
          <p:nvPr>
            <p:ph idx="1"/>
          </p:nvPr>
        </p:nvSpPr>
        <p:spPr>
          <a:xfrm>
            <a:off x="500034" y="1500174"/>
            <a:ext cx="8392446" cy="4525963"/>
          </a:xfrm>
        </p:spPr>
        <p:txBody>
          <a:bodyPr>
            <a:normAutofit/>
          </a:bodyPr>
          <a:lstStyle/>
          <a:p>
            <a:r>
              <a:rPr lang="en-GB" u="sng" dirty="0"/>
              <a:t>More than one </a:t>
            </a:r>
            <a:r>
              <a:rPr lang="en-GB" dirty="0"/>
              <a:t>reference: If more than one author agree on a point, you can reference them with a “;” </a:t>
            </a:r>
          </a:p>
          <a:p>
            <a:pPr lvl="1"/>
            <a:r>
              <a:rPr lang="en-GB" dirty="0"/>
              <a:t>Of course, you cannot use this for direct quote!</a:t>
            </a:r>
          </a:p>
          <a:p>
            <a:pPr lvl="1"/>
            <a:r>
              <a:rPr lang="en-GB" dirty="0"/>
              <a:t>It is probably very difficult to include them as part of the sentence.</a:t>
            </a:r>
          </a:p>
          <a:p>
            <a:pPr lvl="2"/>
            <a:r>
              <a:rPr lang="en-GB" sz="2000" dirty="0"/>
              <a:t>Several researchers have argued that websites start simple but quickly grow to become completely unmanageable and thus careful planning is an essential </a:t>
            </a:r>
            <a:r>
              <a:rPr lang="en-GB" sz="2000" dirty="0">
                <a:solidFill>
                  <a:schemeClr val="accent5"/>
                </a:solidFill>
              </a:rPr>
              <a:t>(</a:t>
            </a:r>
            <a:r>
              <a:rPr lang="en-US" sz="2000" dirty="0">
                <a:solidFill>
                  <a:schemeClr val="accent5"/>
                </a:solidFill>
                <a:cs typeface="Times New Roman" charset="0"/>
              </a:rPr>
              <a:t>Lang , 2001; </a:t>
            </a:r>
            <a:r>
              <a:rPr lang="en-US" sz="2000" dirty="0" err="1">
                <a:solidFill>
                  <a:schemeClr val="accent5"/>
                </a:solidFill>
                <a:cs typeface="Times New Roman" charset="0"/>
              </a:rPr>
              <a:t>Conallen</a:t>
            </a:r>
            <a:r>
              <a:rPr lang="en-US" sz="2000" dirty="0">
                <a:solidFill>
                  <a:schemeClr val="accent5"/>
                </a:solidFill>
                <a:cs typeface="Times New Roman" charset="0"/>
              </a:rPr>
              <a:t>, 2000; Safieddine, 2004; and </a:t>
            </a:r>
            <a:r>
              <a:rPr lang="en-US" sz="2000" dirty="0" err="1">
                <a:solidFill>
                  <a:schemeClr val="accent5"/>
                </a:solidFill>
                <a:cs typeface="Times New Roman" charset="0"/>
              </a:rPr>
              <a:t>Fraternali</a:t>
            </a:r>
            <a:r>
              <a:rPr lang="en-US" sz="2000" dirty="0">
                <a:solidFill>
                  <a:schemeClr val="accent5"/>
                </a:solidFill>
                <a:cs typeface="Times New Roman" charset="0"/>
              </a:rPr>
              <a:t>, 1999). </a:t>
            </a:r>
            <a:endParaRPr lang="en-GB" sz="2000" dirty="0">
              <a:solidFill>
                <a:schemeClr val="accent5"/>
              </a:solidFill>
            </a:endParaRPr>
          </a:p>
          <a:p>
            <a:pPr lvl="2"/>
            <a:endParaRPr lang="en-GB" sz="1800" b="1" dirty="0"/>
          </a:p>
          <a:p>
            <a:pPr lvl="2">
              <a:buNone/>
            </a:pPr>
            <a:endParaRPr lang="en-GB" dirty="0"/>
          </a:p>
          <a:p>
            <a:endParaRPr lang="en-GB" dirty="0"/>
          </a:p>
        </p:txBody>
      </p:sp>
      <p:sp>
        <p:nvSpPr>
          <p:cNvPr id="5" name="TextBox 4"/>
          <p:cNvSpPr txBox="1"/>
          <p:nvPr/>
        </p:nvSpPr>
        <p:spPr>
          <a:xfrm>
            <a:off x="467544" y="6063679"/>
            <a:ext cx="6912768" cy="276999"/>
          </a:xfrm>
          <a:prstGeom prst="rect">
            <a:avLst/>
          </a:prstGeom>
          <a:noFill/>
        </p:spPr>
        <p:txBody>
          <a:bodyPr wrap="square" rtlCol="0">
            <a:spAutoFit/>
          </a:bodyPr>
          <a:lstStyle/>
          <a:p>
            <a:r>
              <a:rPr lang="en-GB" sz="1200" b="1" dirty="0"/>
              <a:t>Of course all four papers and books should be referenced in your reference list.</a:t>
            </a:r>
          </a:p>
        </p:txBody>
      </p:sp>
      <p:pic>
        <p:nvPicPr>
          <p:cNvPr id="7" name="Picture 6" descr="Doc.gif"/>
          <p:cNvPicPr>
            <a:picLocks noChangeAspect="1"/>
          </p:cNvPicPr>
          <p:nvPr/>
        </p:nvPicPr>
        <p:blipFill>
          <a:blip r:embed="rId4" cstate="print"/>
          <a:stretch>
            <a:fillRect/>
          </a:stretch>
        </p:blipFill>
        <p:spPr>
          <a:xfrm>
            <a:off x="7596336" y="188640"/>
            <a:ext cx="1047750" cy="1209675"/>
          </a:xfrm>
          <a:prstGeom prst="rect">
            <a:avLst/>
          </a:prstGeom>
        </p:spPr>
      </p:pic>
      <p:sp>
        <p:nvSpPr>
          <p:cNvPr id="8"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39</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92495"/>
    </mc:Choice>
    <mc:Fallback xmlns="">
      <p:transition spd="slow" advTm="924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blinds(horizontal)">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3"/>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Text Box 3"/>
          <p:cNvSpPr txBox="1">
            <a:spLocks noChangeArrowheads="1"/>
          </p:cNvSpPr>
          <p:nvPr/>
        </p:nvSpPr>
        <p:spPr bwMode="auto">
          <a:xfrm>
            <a:off x="990600" y="1066800"/>
            <a:ext cx="6749752" cy="3416320"/>
          </a:xfrm>
          <a:prstGeom prst="rect">
            <a:avLst/>
          </a:prstGeom>
          <a:noFill/>
          <a:ln w="9525">
            <a:noFill/>
            <a:miter lim="800000"/>
            <a:headEnd/>
            <a:tailEnd/>
          </a:ln>
          <a:effectLst/>
        </p:spPr>
        <p:txBody>
          <a:bodyPr wrap="square">
            <a:spAutoFit/>
          </a:bodyPr>
          <a:lstStyle/>
          <a:p>
            <a:pPr>
              <a:lnSpc>
                <a:spcPct val="200000"/>
              </a:lnSpc>
            </a:pPr>
            <a:r>
              <a:rPr lang="en-CA" sz="2400" b="1" dirty="0">
                <a:latin typeface="ArialMT" charset="0"/>
              </a:rPr>
              <a:t>Direct quotes of less than 40 words:</a:t>
            </a:r>
          </a:p>
          <a:p>
            <a:pPr algn="just"/>
            <a:r>
              <a:rPr lang="en-GB" sz="2400" dirty="0"/>
              <a:t>Green module is a new terminology for teaching that goes beyond just paperless teaching: “A green module is a term the authors define a module that goes beyond paperless delivery to include collection of assessments, marking, and feedback in a completely paperless mood.”</a:t>
            </a:r>
            <a:r>
              <a:rPr lang="en-US" sz="2400" b="1" dirty="0">
                <a:solidFill>
                  <a:srgbClr val="485E2A"/>
                </a:solidFill>
              </a:rPr>
              <a:t>     </a:t>
            </a:r>
          </a:p>
          <a:p>
            <a:r>
              <a:rPr lang="en-US" sz="2400" b="1" dirty="0">
                <a:solidFill>
                  <a:srgbClr val="485E2A"/>
                </a:solidFill>
                <a:latin typeface="ArialMT" charset="0"/>
              </a:rPr>
              <a:t> </a:t>
            </a:r>
            <a:r>
              <a:rPr lang="en-CA" sz="2400" b="1" dirty="0">
                <a:solidFill>
                  <a:srgbClr val="485E2A"/>
                </a:solidFill>
                <a:latin typeface="ArialMT" charset="0"/>
              </a:rPr>
              <a:t>(Safieddine, 2013, p. 1).</a:t>
            </a:r>
            <a:endParaRPr lang="en-CA" sz="1600" dirty="0">
              <a:solidFill>
                <a:srgbClr val="485E2A"/>
              </a:solidFill>
            </a:endParaRPr>
          </a:p>
        </p:txBody>
      </p:sp>
      <p:sp>
        <p:nvSpPr>
          <p:cNvPr id="20485" name="Line 5"/>
          <p:cNvSpPr>
            <a:spLocks noChangeShapeType="1"/>
          </p:cNvSpPr>
          <p:nvPr/>
        </p:nvSpPr>
        <p:spPr bwMode="auto">
          <a:xfrm flipH="1" flipV="1">
            <a:off x="1043608" y="4344144"/>
            <a:ext cx="304800" cy="381000"/>
          </a:xfrm>
          <a:prstGeom prst="line">
            <a:avLst/>
          </a:prstGeom>
          <a:noFill/>
          <a:ln w="9525">
            <a:solidFill>
              <a:schemeClr val="tx1"/>
            </a:solidFill>
            <a:round/>
            <a:headEnd/>
            <a:tailEnd type="triangle" w="med" len="med"/>
          </a:ln>
          <a:effectLst/>
        </p:spPr>
        <p:txBody>
          <a:bodyPr/>
          <a:lstStyle/>
          <a:p>
            <a:endParaRPr lang="en-GB"/>
          </a:p>
        </p:txBody>
      </p:sp>
      <p:sp>
        <p:nvSpPr>
          <p:cNvPr id="6" name="Title 1"/>
          <p:cNvSpPr txBox="1">
            <a:spLocks/>
          </p:cNvSpPr>
          <p:nvPr/>
        </p:nvSpPr>
        <p:spPr>
          <a:xfrm>
            <a:off x="457200" y="274638"/>
            <a:ext cx="8229600" cy="114300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4000" b="1" i="0" u="none" strike="noStrike" kern="1200" cap="none" spc="0" normalizeH="0" baseline="0" noProof="0" dirty="0">
                <a:ln>
                  <a:noFill/>
                </a:ln>
                <a:solidFill>
                  <a:srgbClr val="00CCCC"/>
                </a:solidFill>
                <a:effectLst/>
                <a:uLnTx/>
                <a:uFillTx/>
                <a:latin typeface="+mj-lt"/>
                <a:ea typeface="+mj-ea"/>
                <a:cs typeface="+mj-cs"/>
              </a:rPr>
              <a:t>Types of Citation/reference?</a:t>
            </a:r>
          </a:p>
        </p:txBody>
      </p:sp>
      <p:sp>
        <p:nvSpPr>
          <p:cNvPr id="7" name="TextBox 6"/>
          <p:cNvSpPr txBox="1"/>
          <p:nvPr/>
        </p:nvSpPr>
        <p:spPr>
          <a:xfrm>
            <a:off x="827584" y="4797152"/>
            <a:ext cx="1080120" cy="369332"/>
          </a:xfrm>
          <a:prstGeom prst="rect">
            <a:avLst/>
          </a:prstGeom>
          <a:noFill/>
        </p:spPr>
        <p:txBody>
          <a:bodyPr wrap="square" rtlCol="0">
            <a:spAutoFit/>
          </a:bodyPr>
          <a:lstStyle/>
          <a:p>
            <a:r>
              <a:rPr lang="en-GB" dirty="0"/>
              <a:t>space</a:t>
            </a:r>
          </a:p>
        </p:txBody>
      </p:sp>
      <p:sp>
        <p:nvSpPr>
          <p:cNvPr id="8" name="TextBox 7"/>
          <p:cNvSpPr txBox="1"/>
          <p:nvPr/>
        </p:nvSpPr>
        <p:spPr>
          <a:xfrm>
            <a:off x="611560" y="6215746"/>
            <a:ext cx="6336704" cy="646331"/>
          </a:xfrm>
          <a:prstGeom prst="rect">
            <a:avLst/>
          </a:prstGeom>
          <a:noFill/>
        </p:spPr>
        <p:txBody>
          <a:bodyPr wrap="square" rtlCol="0">
            <a:spAutoFit/>
          </a:bodyPr>
          <a:lstStyle/>
          <a:p>
            <a:r>
              <a:rPr lang="en-US" sz="1200" dirty="0"/>
              <a:t>Safieddine, F. and Lee, S., 2013,</a:t>
            </a:r>
            <a:r>
              <a:rPr lang="en-GB" sz="1200" dirty="0"/>
              <a:t> ‘ 7</a:t>
            </a:r>
            <a:r>
              <a:rPr lang="en-GB" sz="1200" baseline="30000" dirty="0"/>
              <a:t>th</a:t>
            </a:r>
            <a:r>
              <a:rPr lang="en-GB" sz="1200" dirty="0"/>
              <a:t> International Technology, Education and Development Conference’, </a:t>
            </a:r>
            <a:r>
              <a:rPr lang="en-GB" sz="1200" i="1" dirty="0"/>
              <a:t>Green modules for sustainability in higher education: A longitude study on impact on students.  </a:t>
            </a:r>
            <a:r>
              <a:rPr lang="en-GB" sz="1200" dirty="0"/>
              <a:t>4-5</a:t>
            </a:r>
            <a:r>
              <a:rPr lang="en-GB" sz="1200" baseline="30000" dirty="0"/>
              <a:t>th</a:t>
            </a:r>
            <a:r>
              <a:rPr lang="en-GB" sz="1200" dirty="0"/>
              <a:t> March. Spain, Valencia.</a:t>
            </a:r>
          </a:p>
        </p:txBody>
      </p:sp>
      <p:pic>
        <p:nvPicPr>
          <p:cNvPr id="9" name="Picture 8" descr="Doc.gif"/>
          <p:cNvPicPr>
            <a:picLocks noChangeAspect="1"/>
          </p:cNvPicPr>
          <p:nvPr/>
        </p:nvPicPr>
        <p:blipFill>
          <a:blip r:embed="rId3" cstate="print"/>
          <a:stretch>
            <a:fillRect/>
          </a:stretch>
        </p:blipFill>
        <p:spPr>
          <a:xfrm>
            <a:off x="7596336" y="188640"/>
            <a:ext cx="1047750" cy="1209675"/>
          </a:xfrm>
          <a:prstGeom prst="rect">
            <a:avLst/>
          </a:prstGeom>
        </p:spPr>
      </p:pic>
      <p:sp>
        <p:nvSpPr>
          <p:cNvPr id="10"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40</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5459"/>
    </mc:Choice>
    <mc:Fallback xmlns="">
      <p:transition spd="slow" advTm="554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7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07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20485"/>
                                        </p:tgtEl>
                                        <p:attrNameLst>
                                          <p:attrName>style.visibility</p:attrName>
                                        </p:attrNameLst>
                                      </p:cBhvr>
                                      <p:to>
                                        <p:strVal val="visible"/>
                                      </p:to>
                                    </p:set>
                                    <p:animEffect transition="in" filter="blinds(horizontal)">
                                      <p:cBhvr>
                                        <p:cTn id="19" dur="500"/>
                                        <p:tgtEl>
                                          <p:spTgt spid="20485"/>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linds(horizontal)">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linds(horizontal)">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autoUpdateAnimBg="0"/>
      <p:bldP spid="20485" grpId="0" animBg="1"/>
      <p:bldP spid="7" grpId="0"/>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Text Box 3"/>
          <p:cNvSpPr txBox="1">
            <a:spLocks noChangeArrowheads="1"/>
          </p:cNvSpPr>
          <p:nvPr/>
        </p:nvSpPr>
        <p:spPr bwMode="auto">
          <a:xfrm>
            <a:off x="827584" y="908720"/>
            <a:ext cx="6749752" cy="4524315"/>
          </a:xfrm>
          <a:prstGeom prst="rect">
            <a:avLst/>
          </a:prstGeom>
          <a:noFill/>
          <a:ln w="9525">
            <a:noFill/>
            <a:miter lim="800000"/>
            <a:headEnd/>
            <a:tailEnd/>
          </a:ln>
          <a:effectLst/>
        </p:spPr>
        <p:txBody>
          <a:bodyPr wrap="square">
            <a:spAutoFit/>
          </a:bodyPr>
          <a:lstStyle/>
          <a:p>
            <a:pPr>
              <a:lnSpc>
                <a:spcPct val="200000"/>
              </a:lnSpc>
            </a:pPr>
            <a:r>
              <a:rPr lang="en-CA" b="1" dirty="0">
                <a:latin typeface="ArialMT" charset="0"/>
              </a:rPr>
              <a:t>Direct quotes of more than 40 words:</a:t>
            </a:r>
          </a:p>
          <a:p>
            <a:r>
              <a:rPr lang="en-GB" dirty="0"/>
              <a:t>Safieddine (2013) explains in his paper sustainability in higher education a new terminology: </a:t>
            </a:r>
          </a:p>
          <a:p>
            <a:endParaRPr lang="en-GB" dirty="0"/>
          </a:p>
          <a:p>
            <a:pPr lvl="2" algn="just"/>
            <a:r>
              <a:rPr lang="en-GB" dirty="0"/>
              <a:t>A green module is a term the authors define a module that goes beyond paperless delivery to include collection of assessments, marking, and feedback in a completely paperless mood. This paper conducts an in depth reviews of four green modules with review of the implication of such a switch. This paper also considers what method educational institutes can use to implement a Green Module.</a:t>
            </a:r>
            <a:r>
              <a:rPr lang="en-CA" b="1" dirty="0">
                <a:solidFill>
                  <a:srgbClr val="485E2A"/>
                </a:solidFill>
              </a:rPr>
              <a:t> (p. 1).</a:t>
            </a:r>
          </a:p>
          <a:p>
            <a:pPr algn="just"/>
            <a:endParaRPr lang="en-CA" dirty="0">
              <a:solidFill>
                <a:srgbClr val="485E2A"/>
              </a:solidFill>
            </a:endParaRPr>
          </a:p>
          <a:p>
            <a:pPr algn="just"/>
            <a:r>
              <a:rPr lang="en-CA" dirty="0">
                <a:solidFill>
                  <a:srgbClr val="485E2A"/>
                </a:solidFill>
              </a:rPr>
              <a:t>The results showed some surprises as not all modules switch had a positive response....</a:t>
            </a:r>
          </a:p>
        </p:txBody>
      </p:sp>
      <p:sp>
        <p:nvSpPr>
          <p:cNvPr id="6" name="Title 1"/>
          <p:cNvSpPr txBox="1">
            <a:spLocks/>
          </p:cNvSpPr>
          <p:nvPr/>
        </p:nvSpPr>
        <p:spPr>
          <a:xfrm>
            <a:off x="457200" y="274638"/>
            <a:ext cx="8229600" cy="114300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4000" b="1" i="0" u="none" strike="noStrike" kern="1200" cap="none" spc="0" normalizeH="0" baseline="0" noProof="0" dirty="0">
                <a:ln>
                  <a:noFill/>
                </a:ln>
                <a:solidFill>
                  <a:srgbClr val="00CCCC"/>
                </a:solidFill>
                <a:effectLst/>
                <a:uLnTx/>
                <a:uFillTx/>
                <a:latin typeface="+mj-lt"/>
                <a:ea typeface="+mj-ea"/>
                <a:cs typeface="+mj-cs"/>
              </a:rPr>
              <a:t>Types of Citation/reference?</a:t>
            </a:r>
          </a:p>
        </p:txBody>
      </p:sp>
      <p:sp>
        <p:nvSpPr>
          <p:cNvPr id="8" name="TextBox 7"/>
          <p:cNvSpPr txBox="1"/>
          <p:nvPr/>
        </p:nvSpPr>
        <p:spPr>
          <a:xfrm>
            <a:off x="539552" y="6093296"/>
            <a:ext cx="6336704" cy="646331"/>
          </a:xfrm>
          <a:prstGeom prst="rect">
            <a:avLst/>
          </a:prstGeom>
          <a:noFill/>
        </p:spPr>
        <p:txBody>
          <a:bodyPr wrap="square" rtlCol="0">
            <a:spAutoFit/>
          </a:bodyPr>
          <a:lstStyle/>
          <a:p>
            <a:r>
              <a:rPr lang="en-US" sz="1200" dirty="0"/>
              <a:t>Safieddine, F. and Lee, S., 2013,</a:t>
            </a:r>
            <a:r>
              <a:rPr lang="en-GB" sz="1200" dirty="0"/>
              <a:t> ‘ 7</a:t>
            </a:r>
            <a:r>
              <a:rPr lang="en-GB" sz="1200" baseline="30000" dirty="0"/>
              <a:t>th</a:t>
            </a:r>
            <a:r>
              <a:rPr lang="en-GB" sz="1200" dirty="0"/>
              <a:t> International Technology, Education and Development Conference’, </a:t>
            </a:r>
            <a:r>
              <a:rPr lang="en-GB" sz="1200" i="1" dirty="0"/>
              <a:t>Green modules for sustainability in higher education: A longitude study on impact on students.  </a:t>
            </a:r>
            <a:r>
              <a:rPr lang="en-GB" sz="1200" dirty="0"/>
              <a:t>4-5</a:t>
            </a:r>
            <a:r>
              <a:rPr lang="en-GB" sz="1200" baseline="30000" dirty="0"/>
              <a:t>th</a:t>
            </a:r>
            <a:r>
              <a:rPr lang="en-GB" sz="1200" dirty="0"/>
              <a:t> March. Spain, Valencia.</a:t>
            </a:r>
          </a:p>
        </p:txBody>
      </p:sp>
      <p:pic>
        <p:nvPicPr>
          <p:cNvPr id="9" name="Picture 8" descr="Doc.gif"/>
          <p:cNvPicPr>
            <a:picLocks noChangeAspect="1"/>
          </p:cNvPicPr>
          <p:nvPr/>
        </p:nvPicPr>
        <p:blipFill>
          <a:blip r:embed="rId3" cstate="print"/>
          <a:stretch>
            <a:fillRect/>
          </a:stretch>
        </p:blipFill>
        <p:spPr>
          <a:xfrm>
            <a:off x="7596336" y="188640"/>
            <a:ext cx="1047750" cy="1209675"/>
          </a:xfrm>
          <a:prstGeom prst="rect">
            <a:avLst/>
          </a:prstGeom>
        </p:spPr>
      </p:pic>
      <p:sp>
        <p:nvSpPr>
          <p:cNvPr id="10"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0459"/>
    </mc:Choice>
    <mc:Fallback xmlns="">
      <p:transition spd="slow" advTm="40459"/>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72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3072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3072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autoUpdateAnimBg="0"/>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Text Box 3"/>
          <p:cNvSpPr txBox="1">
            <a:spLocks noChangeArrowheads="1"/>
          </p:cNvSpPr>
          <p:nvPr/>
        </p:nvSpPr>
        <p:spPr bwMode="auto">
          <a:xfrm>
            <a:off x="827584" y="908720"/>
            <a:ext cx="6749752" cy="4524315"/>
          </a:xfrm>
          <a:prstGeom prst="rect">
            <a:avLst/>
          </a:prstGeom>
          <a:noFill/>
          <a:ln w="9525">
            <a:noFill/>
            <a:miter lim="800000"/>
            <a:headEnd/>
            <a:tailEnd/>
          </a:ln>
          <a:effectLst/>
        </p:spPr>
        <p:txBody>
          <a:bodyPr wrap="square">
            <a:spAutoFit/>
          </a:bodyPr>
          <a:lstStyle/>
          <a:p>
            <a:pPr>
              <a:lnSpc>
                <a:spcPct val="200000"/>
              </a:lnSpc>
            </a:pPr>
            <a:r>
              <a:rPr lang="en-CA" b="1" dirty="0">
                <a:latin typeface="ArialMT" charset="0"/>
              </a:rPr>
              <a:t>Direct quotes of more than 40 words:</a:t>
            </a:r>
          </a:p>
          <a:p>
            <a:r>
              <a:rPr lang="en-GB" dirty="0">
                <a:solidFill>
                  <a:schemeClr val="accent5"/>
                </a:solidFill>
              </a:rPr>
              <a:t>Safieddine (2013) </a:t>
            </a:r>
            <a:r>
              <a:rPr lang="en-GB" dirty="0"/>
              <a:t>explains in his paper sustainability in higher education a new terminology: </a:t>
            </a:r>
          </a:p>
          <a:p>
            <a:endParaRPr lang="en-GB" dirty="0"/>
          </a:p>
          <a:p>
            <a:pPr lvl="2" algn="just"/>
            <a:r>
              <a:rPr lang="en-GB" dirty="0"/>
              <a:t>A green module is a term the authors define a module that goes beyond paperless delivery to include collection of assessments, marking, and feedback in a completely paperless mood. This paper conducts an in depth reviews of four green modules with review of the implication of such a switch. This paper also considers what method educational institutes can use to implement a Green Module.</a:t>
            </a:r>
            <a:r>
              <a:rPr lang="en-CA" b="1" dirty="0">
                <a:solidFill>
                  <a:srgbClr val="485E2A"/>
                </a:solidFill>
              </a:rPr>
              <a:t> </a:t>
            </a:r>
            <a:r>
              <a:rPr lang="en-CA" b="1" dirty="0">
                <a:solidFill>
                  <a:schemeClr val="accent5"/>
                </a:solidFill>
              </a:rPr>
              <a:t>(p. 1).</a:t>
            </a:r>
          </a:p>
          <a:p>
            <a:pPr algn="just"/>
            <a:endParaRPr lang="en-CA" dirty="0">
              <a:solidFill>
                <a:srgbClr val="485E2A"/>
              </a:solidFill>
            </a:endParaRPr>
          </a:p>
          <a:p>
            <a:pPr algn="just"/>
            <a:r>
              <a:rPr lang="en-CA" dirty="0">
                <a:solidFill>
                  <a:srgbClr val="485E2A"/>
                </a:solidFill>
              </a:rPr>
              <a:t>The results showed some surprises as not all modules switch had a positive response....</a:t>
            </a:r>
          </a:p>
        </p:txBody>
      </p:sp>
      <p:sp>
        <p:nvSpPr>
          <p:cNvPr id="6" name="Title 1"/>
          <p:cNvSpPr txBox="1">
            <a:spLocks/>
          </p:cNvSpPr>
          <p:nvPr/>
        </p:nvSpPr>
        <p:spPr>
          <a:xfrm>
            <a:off x="457200" y="274638"/>
            <a:ext cx="8229600" cy="114300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4000" b="1" i="0" u="none" strike="noStrike" kern="1200" cap="none" spc="0" normalizeH="0" baseline="0" noProof="0" dirty="0">
                <a:ln>
                  <a:noFill/>
                </a:ln>
                <a:solidFill>
                  <a:srgbClr val="00CCCC"/>
                </a:solidFill>
                <a:effectLst/>
                <a:uLnTx/>
                <a:uFillTx/>
                <a:latin typeface="+mj-lt"/>
                <a:ea typeface="+mj-ea"/>
                <a:cs typeface="+mj-cs"/>
              </a:rPr>
              <a:t>Types of Citation/reference?</a:t>
            </a:r>
          </a:p>
        </p:txBody>
      </p:sp>
      <p:pic>
        <p:nvPicPr>
          <p:cNvPr id="9" name="Picture 8" descr="Doc.gif"/>
          <p:cNvPicPr>
            <a:picLocks noChangeAspect="1"/>
          </p:cNvPicPr>
          <p:nvPr/>
        </p:nvPicPr>
        <p:blipFill>
          <a:blip r:embed="rId2" cstate="print"/>
          <a:stretch>
            <a:fillRect/>
          </a:stretch>
        </p:blipFill>
        <p:spPr>
          <a:xfrm>
            <a:off x="7596336" y="188640"/>
            <a:ext cx="1047750" cy="1209675"/>
          </a:xfrm>
          <a:prstGeom prst="rect">
            <a:avLst/>
          </a:prstGeom>
        </p:spPr>
      </p:pic>
      <p:sp>
        <p:nvSpPr>
          <p:cNvPr id="10"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42</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7" name="TextBox 6">
            <a:extLst>
              <a:ext uri="{FF2B5EF4-FFF2-40B4-BE49-F238E27FC236}">
                <a16:creationId xmlns:a16="http://schemas.microsoft.com/office/drawing/2014/main" id="{F2B08B7B-B9EB-4DE2-9B62-E022C9EAC1F9}"/>
              </a:ext>
            </a:extLst>
          </p:cNvPr>
          <p:cNvSpPr txBox="1"/>
          <p:nvPr/>
        </p:nvSpPr>
        <p:spPr>
          <a:xfrm>
            <a:off x="539552" y="6093296"/>
            <a:ext cx="6336704" cy="646331"/>
          </a:xfrm>
          <a:prstGeom prst="rect">
            <a:avLst/>
          </a:prstGeom>
          <a:noFill/>
        </p:spPr>
        <p:txBody>
          <a:bodyPr wrap="square" rtlCol="0">
            <a:spAutoFit/>
          </a:bodyPr>
          <a:lstStyle/>
          <a:p>
            <a:r>
              <a:rPr lang="en-US" sz="1200" dirty="0"/>
              <a:t>Safieddine, F. and Lee, S., 2013,</a:t>
            </a:r>
            <a:r>
              <a:rPr lang="en-GB" sz="1200" dirty="0"/>
              <a:t> ‘7</a:t>
            </a:r>
            <a:r>
              <a:rPr lang="en-GB" sz="1200" baseline="30000" dirty="0"/>
              <a:t>th</a:t>
            </a:r>
            <a:r>
              <a:rPr lang="en-GB" sz="1200" dirty="0"/>
              <a:t> International Technology, Education and Development Conference, </a:t>
            </a:r>
            <a:r>
              <a:rPr lang="en-GB" sz="1200" i="1" dirty="0"/>
              <a:t>Green modules for sustainability in higher education: A longitude study on impact on students.  </a:t>
            </a:r>
            <a:r>
              <a:rPr lang="en-GB" sz="1200" dirty="0"/>
              <a:t>4-5</a:t>
            </a:r>
            <a:r>
              <a:rPr lang="en-GB" sz="1200" baseline="30000" dirty="0"/>
              <a:t>th</a:t>
            </a:r>
            <a:r>
              <a:rPr lang="en-GB" sz="1200" dirty="0"/>
              <a:t> March. Spain, Valencia.</a:t>
            </a:r>
          </a:p>
        </p:txBody>
      </p:sp>
    </p:spTree>
    <p:extLst>
      <p:ext uri="{BB962C8B-B14F-4D97-AF65-F5344CB8AC3E}">
        <p14:creationId xmlns:p14="http://schemas.microsoft.com/office/powerpoint/2010/main" val="3453425475"/>
      </p:ext>
    </p:extLst>
  </p:cSld>
  <p:clrMapOvr>
    <a:masterClrMapping/>
  </p:clrMapOvr>
  <mc:AlternateContent xmlns:mc="http://schemas.openxmlformats.org/markup-compatibility/2006" xmlns:p14="http://schemas.microsoft.com/office/powerpoint/2010/main">
    <mc:Choice Requires="p14">
      <p:transition spd="slow" p14:dur="2000" advTm="15660"/>
    </mc:Choice>
    <mc:Fallback xmlns="">
      <p:transition spd="slow" advTm="156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332656"/>
            <a:ext cx="5328592" cy="5293757"/>
          </a:xfrm>
          <a:prstGeom prst="rect">
            <a:avLst/>
          </a:prstGeom>
        </p:spPr>
        <p:txBody>
          <a:bodyPr wrap="square">
            <a:spAutoFit/>
          </a:bodyPr>
          <a:lstStyle/>
          <a:p>
            <a:r>
              <a:rPr lang="en-GB" sz="3200" b="1" dirty="0">
                <a:solidFill>
                  <a:srgbClr val="00CCCC"/>
                </a:solidFill>
              </a:rPr>
              <a:t>Literature Review:</a:t>
            </a:r>
          </a:p>
          <a:p>
            <a:endParaRPr lang="en-GB" dirty="0"/>
          </a:p>
          <a:p>
            <a:endParaRPr lang="en-GB" dirty="0"/>
          </a:p>
          <a:p>
            <a:endParaRPr lang="en-GB" dirty="0"/>
          </a:p>
          <a:p>
            <a:endParaRPr lang="en-GB" dirty="0"/>
          </a:p>
          <a:p>
            <a:endParaRPr lang="en-GB" dirty="0"/>
          </a:p>
          <a:p>
            <a:endParaRPr lang="en-GB" dirty="0"/>
          </a:p>
          <a:p>
            <a:r>
              <a:rPr lang="en-GB" dirty="0"/>
              <a:t>The </a:t>
            </a:r>
            <a:r>
              <a:rPr lang="en-GB" b="1" dirty="0"/>
              <a:t>literature review </a:t>
            </a:r>
            <a:r>
              <a:rPr lang="en-GB" dirty="0"/>
              <a:t>may also include:</a:t>
            </a:r>
          </a:p>
          <a:p>
            <a:pPr marL="342900" indent="-342900">
              <a:buFontTx/>
              <a:buChar char="-"/>
            </a:pPr>
            <a:r>
              <a:rPr lang="en-GB" dirty="0"/>
              <a:t>Give a new interpretation of old material,</a:t>
            </a:r>
          </a:p>
          <a:p>
            <a:pPr marL="342900" indent="-342900">
              <a:buFontTx/>
              <a:buChar char="-"/>
            </a:pPr>
            <a:r>
              <a:rPr lang="en-GB" dirty="0"/>
              <a:t>Combine new with old interpretations,</a:t>
            </a:r>
          </a:p>
          <a:p>
            <a:pPr marL="342900" indent="-342900">
              <a:buFontTx/>
              <a:buChar char="-"/>
            </a:pPr>
            <a:r>
              <a:rPr lang="en-GB" dirty="0"/>
              <a:t>Including major debates,</a:t>
            </a:r>
          </a:p>
          <a:p>
            <a:pPr marL="342900" indent="-342900">
              <a:buFontTx/>
              <a:buChar char="-"/>
            </a:pPr>
            <a:r>
              <a:rPr lang="en-GB" dirty="0"/>
              <a:t>Evaluate the sources and advise the reader on the most pertinent or relevant research.</a:t>
            </a:r>
          </a:p>
          <a:p>
            <a:pPr marL="342900" indent="-342900">
              <a:buFontTx/>
              <a:buChar char="-"/>
            </a:pPr>
            <a:endParaRPr lang="en-GB" dirty="0"/>
          </a:p>
          <a:p>
            <a:r>
              <a:rPr lang="en-GB" dirty="0"/>
              <a:t>Usually in the conclusion of a literature review, identify where gaps exist in how a problem has been researched to date.</a:t>
            </a:r>
          </a:p>
          <a:p>
            <a:endParaRPr lang="en-GB" dirty="0"/>
          </a:p>
        </p:txBody>
      </p:sp>
      <p:pic>
        <p:nvPicPr>
          <p:cNvPr id="4" name="Picture 3">
            <a:extLst>
              <a:ext uri="{FF2B5EF4-FFF2-40B4-BE49-F238E27FC236}">
                <a16:creationId xmlns:a16="http://schemas.microsoft.com/office/drawing/2014/main" id="{61ACA2CC-507D-4B14-9DE0-0E635F9C658A}"/>
              </a:ext>
            </a:extLst>
          </p:cNvPr>
          <p:cNvPicPr>
            <a:picLocks noChangeAspect="1"/>
          </p:cNvPicPr>
          <p:nvPr/>
        </p:nvPicPr>
        <p:blipFill>
          <a:blip r:embed="rId3"/>
          <a:stretch>
            <a:fillRect/>
          </a:stretch>
        </p:blipFill>
        <p:spPr>
          <a:xfrm>
            <a:off x="6457751" y="61802"/>
            <a:ext cx="2619375" cy="1743075"/>
          </a:xfrm>
          <a:prstGeom prst="rect">
            <a:avLst/>
          </a:prstGeom>
        </p:spPr>
      </p:pic>
    </p:spTree>
    <p:custDataLst>
      <p:tags r:id="rId1"/>
    </p:custDataLst>
    <p:extLst>
      <p:ext uri="{BB962C8B-B14F-4D97-AF65-F5344CB8AC3E}">
        <p14:creationId xmlns:p14="http://schemas.microsoft.com/office/powerpoint/2010/main" val="2768156126"/>
      </p:ext>
    </p:extLst>
  </p:cSld>
  <p:clrMapOvr>
    <a:masterClrMapping/>
  </p:clrMapOvr>
  <mc:AlternateContent xmlns:mc="http://schemas.openxmlformats.org/markup-compatibility/2006" xmlns:p14="http://schemas.microsoft.com/office/powerpoint/2010/main">
    <mc:Choice Requires="p14">
      <p:transition spd="slow" p14:dur="2000" advTm="46233"/>
    </mc:Choice>
    <mc:Fallback xmlns="">
      <p:transition spd="slow" advTm="462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bldLvl="5"/>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t>Type of Citation/reference?</a:t>
            </a:r>
          </a:p>
        </p:txBody>
      </p:sp>
      <p:sp>
        <p:nvSpPr>
          <p:cNvPr id="6" name="Content Placeholder 2"/>
          <p:cNvSpPr>
            <a:spLocks noGrp="1"/>
          </p:cNvSpPr>
          <p:nvPr>
            <p:ph idx="1"/>
          </p:nvPr>
        </p:nvSpPr>
        <p:spPr/>
        <p:txBody>
          <a:bodyPr>
            <a:normAutofit/>
          </a:bodyPr>
          <a:lstStyle/>
          <a:p>
            <a:r>
              <a:rPr lang="en-GB" dirty="0"/>
              <a:t>Reference a website:</a:t>
            </a:r>
          </a:p>
          <a:p>
            <a:pPr lvl="1"/>
            <a:r>
              <a:rPr lang="en-GB" dirty="0"/>
              <a:t>If you have an author:</a:t>
            </a:r>
          </a:p>
          <a:p>
            <a:pPr lvl="2"/>
            <a:r>
              <a:rPr lang="en-GB" dirty="0"/>
              <a:t>Safieddine (2020) claims that on average every module that turns paperless green module saves a total of £2,400 a term.</a:t>
            </a:r>
          </a:p>
          <a:p>
            <a:pPr lvl="1"/>
            <a:r>
              <a:rPr lang="en-GB" dirty="0"/>
              <a:t>If you have an organisation:</a:t>
            </a:r>
          </a:p>
          <a:p>
            <a:pPr lvl="2"/>
            <a:r>
              <a:rPr lang="en-GB" sz="2000" dirty="0"/>
              <a:t>UEL Sport (</a:t>
            </a:r>
            <a:r>
              <a:rPr lang="en-GB" sz="2000" dirty="0" err="1"/>
              <a:t>Sportdock</a:t>
            </a:r>
            <a:r>
              <a:rPr lang="en-GB" sz="2000" dirty="0"/>
              <a:t>, 2020) lists at least ten sport activities on offer....</a:t>
            </a:r>
          </a:p>
          <a:p>
            <a:pPr marL="914400" lvl="2" indent="0">
              <a:buNone/>
            </a:pPr>
            <a:endParaRPr lang="en-GB" sz="1800" b="1" dirty="0"/>
          </a:p>
          <a:p>
            <a:pPr lvl="2">
              <a:buNone/>
            </a:pPr>
            <a:endParaRPr lang="en-GB" dirty="0"/>
          </a:p>
          <a:p>
            <a:endParaRPr lang="en-GB" dirty="0"/>
          </a:p>
        </p:txBody>
      </p:sp>
      <p:pic>
        <p:nvPicPr>
          <p:cNvPr id="7" name="Picture 6" descr="templates.gif"/>
          <p:cNvPicPr>
            <a:picLocks noChangeAspect="1"/>
          </p:cNvPicPr>
          <p:nvPr/>
        </p:nvPicPr>
        <p:blipFill>
          <a:blip r:embed="rId4" cstate="print"/>
          <a:stretch>
            <a:fillRect/>
          </a:stretch>
        </p:blipFill>
        <p:spPr>
          <a:xfrm>
            <a:off x="7166422" y="404664"/>
            <a:ext cx="1977578" cy="1268732"/>
          </a:xfrm>
          <a:prstGeom prst="rect">
            <a:avLst/>
          </a:prstGeom>
        </p:spPr>
      </p:pic>
      <p:sp>
        <p:nvSpPr>
          <p:cNvPr id="8"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43</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3" name="Rectangle 2">
            <a:extLst>
              <a:ext uri="{FF2B5EF4-FFF2-40B4-BE49-F238E27FC236}">
                <a16:creationId xmlns:a16="http://schemas.microsoft.com/office/drawing/2014/main" id="{CA607D3E-9301-46D6-845D-0CA58FD75975}"/>
              </a:ext>
            </a:extLst>
          </p:cNvPr>
          <p:cNvSpPr/>
          <p:nvPr/>
        </p:nvSpPr>
        <p:spPr>
          <a:xfrm>
            <a:off x="-1044624" y="5334756"/>
            <a:ext cx="8424936" cy="584775"/>
          </a:xfrm>
          <a:prstGeom prst="rect">
            <a:avLst/>
          </a:prstGeom>
        </p:spPr>
        <p:txBody>
          <a:bodyPr wrap="square">
            <a:spAutoFit/>
          </a:bodyPr>
          <a:lstStyle/>
          <a:p>
            <a:pPr lvl="4"/>
            <a:r>
              <a:rPr lang="en-GB" sz="1600" dirty="0"/>
              <a:t>Safieddine, F., 2020, </a:t>
            </a:r>
            <a:r>
              <a:rPr lang="en-GB" sz="1600" i="1" dirty="0"/>
              <a:t>Profile. </a:t>
            </a:r>
            <a:r>
              <a:rPr lang="en-GB" sz="1600" dirty="0"/>
              <a:t>Available at: </a:t>
            </a:r>
            <a:r>
              <a:rPr lang="en-GB" sz="1600" dirty="0">
                <a:hlinkClick r:id="rId5"/>
              </a:rPr>
              <a:t>http://www.fadi.me.uk</a:t>
            </a:r>
            <a:r>
              <a:rPr lang="en-GB" sz="1600" dirty="0"/>
              <a:t> (Accessed 14 February 2020).</a:t>
            </a:r>
          </a:p>
        </p:txBody>
      </p:sp>
      <p:sp>
        <p:nvSpPr>
          <p:cNvPr id="4" name="Rectangle 3">
            <a:extLst>
              <a:ext uri="{FF2B5EF4-FFF2-40B4-BE49-F238E27FC236}">
                <a16:creationId xmlns:a16="http://schemas.microsoft.com/office/drawing/2014/main" id="{0AE8F537-C4BD-473F-810A-A0D30035053C}"/>
              </a:ext>
            </a:extLst>
          </p:cNvPr>
          <p:cNvSpPr/>
          <p:nvPr/>
        </p:nvSpPr>
        <p:spPr>
          <a:xfrm>
            <a:off x="-1044624" y="6108673"/>
            <a:ext cx="8496944" cy="584775"/>
          </a:xfrm>
          <a:prstGeom prst="rect">
            <a:avLst/>
          </a:prstGeom>
        </p:spPr>
        <p:txBody>
          <a:bodyPr wrap="square">
            <a:spAutoFit/>
          </a:bodyPr>
          <a:lstStyle/>
          <a:p>
            <a:pPr lvl="4"/>
            <a:r>
              <a:rPr lang="en-GB" sz="1600" dirty="0"/>
              <a:t>UEL </a:t>
            </a:r>
            <a:r>
              <a:rPr lang="en-GB" sz="1600" dirty="0" err="1"/>
              <a:t>Sportdock</a:t>
            </a:r>
            <a:r>
              <a:rPr lang="en-GB" sz="1600" dirty="0"/>
              <a:t>, 2020, </a:t>
            </a:r>
            <a:r>
              <a:rPr lang="en-GB" sz="1600" i="1" dirty="0"/>
              <a:t>Home Page</a:t>
            </a:r>
            <a:r>
              <a:rPr lang="en-GB" sz="1600" dirty="0"/>
              <a:t>. Available at: </a:t>
            </a:r>
            <a:r>
              <a:rPr lang="en-GB" sz="1600" dirty="0">
                <a:hlinkClick r:id="rId6"/>
              </a:rPr>
              <a:t>http://www.sportdock.co.uk</a:t>
            </a:r>
            <a:r>
              <a:rPr lang="en-GB" sz="1600" dirty="0"/>
              <a:t>  (Accessed 14 February 2020).</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38284"/>
    </mc:Choice>
    <mc:Fallback xmlns="">
      <p:transition spd="slow" advTm="13828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blinds(horizontal)">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blinds(horizontal)">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blinds(horizontal)">
                                      <p:cBhvr>
                                        <p:cTn id="21" dur="500"/>
                                        <p:tgtEl>
                                          <p:spTgt spid="6">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blinds(horizontal)">
                                      <p:cBhvr>
                                        <p:cTn id="26" dur="500"/>
                                        <p:tgtEl>
                                          <p:spTgt spid="6">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3"/>
      <p:bldP spid="3" grpId="0"/>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Types of Citation/reference?</a:t>
            </a:r>
          </a:p>
        </p:txBody>
      </p:sp>
      <p:sp>
        <p:nvSpPr>
          <p:cNvPr id="6" name="Content Placeholder 2"/>
          <p:cNvSpPr>
            <a:spLocks noGrp="1"/>
          </p:cNvSpPr>
          <p:nvPr>
            <p:ph idx="1"/>
          </p:nvPr>
        </p:nvSpPr>
        <p:spPr/>
        <p:txBody>
          <a:bodyPr>
            <a:normAutofit/>
          </a:bodyPr>
          <a:lstStyle/>
          <a:p>
            <a:r>
              <a:rPr lang="en-GB" dirty="0"/>
              <a:t>Reference a website:</a:t>
            </a:r>
          </a:p>
          <a:p>
            <a:pPr lvl="1"/>
            <a:r>
              <a:rPr lang="en-GB" dirty="0"/>
              <a:t>Wikipedia: </a:t>
            </a:r>
          </a:p>
          <a:p>
            <a:pPr lvl="2"/>
            <a:r>
              <a:rPr lang="en-GB" dirty="0"/>
              <a:t>Alan Turing is widely considered the father of computer science and artificial intelligence (‘Alan Turing’, 2013).</a:t>
            </a:r>
          </a:p>
          <a:p>
            <a:pPr lvl="1"/>
            <a:r>
              <a:rPr lang="en-GB" dirty="0"/>
              <a:t>Photographs from the internet:</a:t>
            </a:r>
          </a:p>
          <a:p>
            <a:pPr lvl="2"/>
            <a:r>
              <a:rPr lang="en-GB" dirty="0"/>
              <a:t>The design of his main photo (Safieddine, 2020) intended to model itself </a:t>
            </a:r>
            <a:r>
              <a:rPr lang="en-GB" dirty="0" err="1"/>
              <a:t>iphone</a:t>
            </a:r>
            <a:r>
              <a:rPr lang="en-GB" dirty="0"/>
              <a:t>/</a:t>
            </a:r>
            <a:r>
              <a:rPr lang="en-GB" dirty="0" err="1"/>
              <a:t>ipad</a:t>
            </a:r>
            <a:r>
              <a:rPr lang="en-GB" dirty="0"/>
              <a:t> logos.</a:t>
            </a:r>
          </a:p>
          <a:p>
            <a:pPr marL="1828800" lvl="4" indent="0">
              <a:buNone/>
            </a:pPr>
            <a:endParaRPr lang="en-GB" dirty="0"/>
          </a:p>
          <a:p>
            <a:endParaRPr lang="en-GB" dirty="0"/>
          </a:p>
        </p:txBody>
      </p:sp>
      <p:pic>
        <p:nvPicPr>
          <p:cNvPr id="4" name="Picture 3" descr="templates.gif"/>
          <p:cNvPicPr>
            <a:picLocks noChangeAspect="1"/>
          </p:cNvPicPr>
          <p:nvPr/>
        </p:nvPicPr>
        <p:blipFill>
          <a:blip r:embed="rId4" cstate="print"/>
          <a:stretch>
            <a:fillRect/>
          </a:stretch>
        </p:blipFill>
        <p:spPr>
          <a:xfrm>
            <a:off x="7166422" y="404664"/>
            <a:ext cx="1977578" cy="1268732"/>
          </a:xfrm>
          <a:prstGeom prst="rect">
            <a:avLst/>
          </a:prstGeom>
        </p:spPr>
      </p:pic>
      <p:sp>
        <p:nvSpPr>
          <p:cNvPr id="5"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3" name="Rectangle 2">
            <a:extLst>
              <a:ext uri="{FF2B5EF4-FFF2-40B4-BE49-F238E27FC236}">
                <a16:creationId xmlns:a16="http://schemas.microsoft.com/office/drawing/2014/main" id="{DF1C513F-0B04-4E3B-A436-F88F3325CE49}"/>
              </a:ext>
            </a:extLst>
          </p:cNvPr>
          <p:cNvSpPr/>
          <p:nvPr/>
        </p:nvSpPr>
        <p:spPr>
          <a:xfrm>
            <a:off x="-1045875" y="5366594"/>
            <a:ext cx="9659416" cy="584775"/>
          </a:xfrm>
          <a:prstGeom prst="rect">
            <a:avLst/>
          </a:prstGeom>
        </p:spPr>
        <p:txBody>
          <a:bodyPr wrap="square">
            <a:spAutoFit/>
          </a:bodyPr>
          <a:lstStyle/>
          <a:p>
            <a:pPr lvl="4"/>
            <a:r>
              <a:rPr lang="en-GB" sz="1600" dirty="0"/>
              <a:t>‘Alan Turing’, 2020, </a:t>
            </a:r>
            <a:r>
              <a:rPr lang="en-GB" sz="1600" i="1" dirty="0"/>
              <a:t>Wikipedia. </a:t>
            </a:r>
            <a:r>
              <a:rPr lang="en-GB" sz="1600" dirty="0"/>
              <a:t>Available at </a:t>
            </a:r>
            <a:r>
              <a:rPr lang="en-GB" sz="1600" dirty="0">
                <a:hlinkClick r:id="rId5"/>
              </a:rPr>
              <a:t> http://en.wikipedia.org/wiki/Alan_Turing</a:t>
            </a:r>
            <a:r>
              <a:rPr lang="en-GB" sz="1600" dirty="0"/>
              <a:t> (Accessed: 14 February 2020)</a:t>
            </a:r>
          </a:p>
        </p:txBody>
      </p:sp>
      <p:sp>
        <p:nvSpPr>
          <p:cNvPr id="7" name="Rectangle 6">
            <a:extLst>
              <a:ext uri="{FF2B5EF4-FFF2-40B4-BE49-F238E27FC236}">
                <a16:creationId xmlns:a16="http://schemas.microsoft.com/office/drawing/2014/main" id="{78630BC2-C4AA-4DAB-9C59-49754B81E042}"/>
              </a:ext>
            </a:extLst>
          </p:cNvPr>
          <p:cNvSpPr/>
          <p:nvPr/>
        </p:nvSpPr>
        <p:spPr>
          <a:xfrm>
            <a:off x="-971549" y="6160948"/>
            <a:ext cx="7524749" cy="584775"/>
          </a:xfrm>
          <a:prstGeom prst="rect">
            <a:avLst/>
          </a:prstGeom>
        </p:spPr>
        <p:txBody>
          <a:bodyPr wrap="square">
            <a:spAutoFit/>
          </a:bodyPr>
          <a:lstStyle/>
          <a:p>
            <a:pPr lvl="4"/>
            <a:r>
              <a:rPr lang="en-GB" sz="1600" dirty="0"/>
              <a:t>Safieddine, F., 2020, </a:t>
            </a:r>
            <a:r>
              <a:rPr lang="en-GB" sz="1600" i="1" dirty="0"/>
              <a:t>Profile. </a:t>
            </a:r>
            <a:r>
              <a:rPr lang="en-GB" sz="1600" dirty="0"/>
              <a:t>Available at: </a:t>
            </a:r>
            <a:r>
              <a:rPr lang="en-GB" sz="1600" dirty="0">
                <a:hlinkClick r:id="rId6"/>
              </a:rPr>
              <a:t>http://www.fadi.me.uk</a:t>
            </a:r>
            <a:r>
              <a:rPr lang="en-GB" sz="1600" dirty="0"/>
              <a:t> (Accessed 14 February 2020).</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95420"/>
    </mc:Choice>
    <mc:Fallback xmlns="">
      <p:transition spd="slow" advTm="954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6">
                                            <p:txEl>
                                              <p:pRg st="3" end="3"/>
                                            </p:txEl>
                                          </p:spTgt>
                                        </p:tgtEl>
                                        <p:attrNameLst>
                                          <p:attrName>style.visibility</p:attrName>
                                        </p:attrNameLst>
                                      </p:cBhvr>
                                      <p:to>
                                        <p:strVal val="visible"/>
                                      </p:to>
                                    </p:set>
                                    <p:animEffect transition="in" filter="blinds(horizontal)">
                                      <p:cBhvr>
                                        <p:cTn id="26" dur="500"/>
                                        <p:tgtEl>
                                          <p:spTgt spid="6">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Effect transition="in" filter="blinds(horizontal)">
                                      <p:cBhvr>
                                        <p:cTn id="31" dur="500"/>
                                        <p:tgtEl>
                                          <p:spTgt spid="6">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3"/>
      <p:bldP spid="3" grpId="0"/>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251520" y="1500174"/>
            <a:ext cx="8712968" cy="4525963"/>
          </a:xfrm>
        </p:spPr>
        <p:txBody>
          <a:bodyPr>
            <a:normAutofit fontScale="92500" lnSpcReduction="10000"/>
          </a:bodyPr>
          <a:lstStyle/>
          <a:p>
            <a:r>
              <a:rPr lang="en-GB" sz="2600" dirty="0"/>
              <a:t>Which one of these is correct or incorrect citations:</a:t>
            </a:r>
          </a:p>
          <a:p>
            <a:pPr lvl="2"/>
            <a:r>
              <a:rPr lang="en-GB" sz="2000" dirty="0"/>
              <a:t>Many challenges face the re-introduction of e-universities. </a:t>
            </a:r>
            <a:r>
              <a:rPr lang="en-GB" sz="2000" dirty="0">
                <a:solidFill>
                  <a:schemeClr val="accent6"/>
                </a:solidFill>
              </a:rPr>
              <a:t>(Ismail, Safieddine, and </a:t>
            </a:r>
            <a:r>
              <a:rPr lang="en-GB" sz="2000" dirty="0" err="1">
                <a:solidFill>
                  <a:schemeClr val="accent6"/>
                </a:solidFill>
              </a:rPr>
              <a:t>Jaradat</a:t>
            </a:r>
            <a:r>
              <a:rPr lang="en-GB" sz="2000" dirty="0">
                <a:solidFill>
                  <a:schemeClr val="accent6"/>
                </a:solidFill>
              </a:rPr>
              <a:t>, 2019).</a:t>
            </a:r>
          </a:p>
          <a:p>
            <a:pPr lvl="2"/>
            <a:r>
              <a:rPr lang="en-GB" sz="2000" dirty="0"/>
              <a:t>In defining e-university challenges (</a:t>
            </a:r>
            <a:r>
              <a:rPr lang="en-GB" sz="2000" dirty="0">
                <a:solidFill>
                  <a:schemeClr val="accent2"/>
                </a:solidFill>
              </a:rPr>
              <a:t>Ismail, Safieddine, and </a:t>
            </a:r>
            <a:r>
              <a:rPr lang="en-GB" sz="2000" dirty="0" err="1">
                <a:solidFill>
                  <a:schemeClr val="accent2"/>
                </a:solidFill>
              </a:rPr>
              <a:t>Jaradat</a:t>
            </a:r>
            <a:r>
              <a:rPr lang="en-GB" sz="2000" dirty="0">
                <a:solidFill>
                  <a:schemeClr val="accent2"/>
                </a:solidFill>
              </a:rPr>
              <a:t> 2019) </a:t>
            </a:r>
            <a:r>
              <a:rPr lang="en-GB" sz="2000" dirty="0"/>
              <a:t>explain that, among many things, the poor business model has hampered its reintroduction. </a:t>
            </a:r>
          </a:p>
          <a:p>
            <a:pPr lvl="2"/>
            <a:r>
              <a:rPr lang="en-GB" sz="1800" dirty="0"/>
              <a:t>Many challenges face the re-introduction of e-universities </a:t>
            </a:r>
            <a:r>
              <a:rPr lang="en-GB" sz="1800" dirty="0">
                <a:solidFill>
                  <a:schemeClr val="accent6"/>
                </a:solidFill>
              </a:rPr>
              <a:t>(Ismail. R, Safieddine F., and </a:t>
            </a:r>
            <a:r>
              <a:rPr lang="en-GB" sz="1800" dirty="0" err="1">
                <a:solidFill>
                  <a:schemeClr val="accent6"/>
                </a:solidFill>
              </a:rPr>
              <a:t>Jaradat</a:t>
            </a:r>
            <a:r>
              <a:rPr lang="en-GB" sz="1800" dirty="0">
                <a:solidFill>
                  <a:schemeClr val="accent6"/>
                </a:solidFill>
              </a:rPr>
              <a:t> A., 2019).</a:t>
            </a:r>
          </a:p>
          <a:p>
            <a:pPr lvl="2"/>
            <a:r>
              <a:rPr lang="en-GB" sz="1800" dirty="0"/>
              <a:t>In defining e-university challenges </a:t>
            </a:r>
            <a:r>
              <a:rPr lang="en-GB" sz="1800" dirty="0">
                <a:solidFill>
                  <a:schemeClr val="accent2"/>
                </a:solidFill>
              </a:rPr>
              <a:t>Ismail, Safieddine, and </a:t>
            </a:r>
            <a:r>
              <a:rPr lang="en-GB" sz="1800" dirty="0" err="1">
                <a:solidFill>
                  <a:schemeClr val="accent2"/>
                </a:solidFill>
              </a:rPr>
              <a:t>Jaradat</a:t>
            </a:r>
            <a:r>
              <a:rPr lang="en-GB" sz="1800" dirty="0">
                <a:solidFill>
                  <a:schemeClr val="accent2"/>
                </a:solidFill>
              </a:rPr>
              <a:t>, 2019 </a:t>
            </a:r>
            <a:r>
              <a:rPr lang="en-GB" sz="1800" dirty="0"/>
              <a:t>explain that, among many things, the poor business model has hampered its reintroduction. </a:t>
            </a:r>
          </a:p>
          <a:p>
            <a:pPr lvl="2"/>
            <a:r>
              <a:rPr lang="en-GB" sz="1800" dirty="0"/>
              <a:t>Many challenges face the re-introduction of e-universities </a:t>
            </a:r>
            <a:r>
              <a:rPr lang="en-GB" sz="1800" dirty="0">
                <a:solidFill>
                  <a:schemeClr val="accent6"/>
                </a:solidFill>
              </a:rPr>
              <a:t>[1].</a:t>
            </a:r>
            <a:endParaRPr lang="en-GB" sz="1800" dirty="0"/>
          </a:p>
          <a:p>
            <a:pPr lvl="2"/>
            <a:r>
              <a:rPr lang="en-GB" sz="1600" dirty="0"/>
              <a:t>Many challenges face the re-introduction of e-universities </a:t>
            </a:r>
            <a:r>
              <a:rPr lang="en-GB" sz="1600" dirty="0">
                <a:solidFill>
                  <a:schemeClr val="accent6"/>
                </a:solidFill>
              </a:rPr>
              <a:t>(Ismail, Safieddine, and </a:t>
            </a:r>
            <a:r>
              <a:rPr lang="en-GB" sz="1600" dirty="0" err="1">
                <a:solidFill>
                  <a:schemeClr val="accent6"/>
                </a:solidFill>
              </a:rPr>
              <a:t>Jaradat</a:t>
            </a:r>
            <a:r>
              <a:rPr lang="en-GB" sz="1600" dirty="0">
                <a:solidFill>
                  <a:schemeClr val="accent6"/>
                </a:solidFill>
              </a:rPr>
              <a:t>, 2019).</a:t>
            </a:r>
          </a:p>
          <a:p>
            <a:pPr lvl="2"/>
            <a:r>
              <a:rPr lang="en-GB" sz="1600" dirty="0"/>
              <a:t>In defining e-university challenges </a:t>
            </a:r>
            <a:r>
              <a:rPr lang="en-GB" sz="1600" dirty="0">
                <a:solidFill>
                  <a:schemeClr val="accent2"/>
                </a:solidFill>
              </a:rPr>
              <a:t>Ismail, Safieddine, and </a:t>
            </a:r>
            <a:r>
              <a:rPr lang="en-GB" sz="1600" dirty="0" err="1">
                <a:solidFill>
                  <a:schemeClr val="accent2"/>
                </a:solidFill>
              </a:rPr>
              <a:t>Jaradat</a:t>
            </a:r>
            <a:r>
              <a:rPr lang="en-GB" sz="1600" dirty="0">
                <a:solidFill>
                  <a:schemeClr val="accent2"/>
                </a:solidFill>
              </a:rPr>
              <a:t> (2019) </a:t>
            </a:r>
            <a:r>
              <a:rPr lang="en-GB" sz="1600" dirty="0"/>
              <a:t>explain that, among many things, the poor business model has hampered its reintroduction. </a:t>
            </a:r>
            <a:endParaRPr lang="en-GB" sz="1600" b="1" dirty="0"/>
          </a:p>
          <a:p>
            <a:pPr lvl="2"/>
            <a:endParaRPr lang="en-GB" sz="1800" b="1" dirty="0"/>
          </a:p>
          <a:p>
            <a:endParaRPr lang="en-GB" sz="1600" dirty="0"/>
          </a:p>
          <a:p>
            <a:pPr lvl="4"/>
            <a:endParaRPr lang="en-GB" dirty="0"/>
          </a:p>
          <a:p>
            <a:endParaRPr lang="en-GB" dirty="0"/>
          </a:p>
        </p:txBody>
      </p:sp>
      <p:sp>
        <p:nvSpPr>
          <p:cNvPr id="5"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45</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3" name="TextBox 2">
            <a:extLst>
              <a:ext uri="{FF2B5EF4-FFF2-40B4-BE49-F238E27FC236}">
                <a16:creationId xmlns:a16="http://schemas.microsoft.com/office/drawing/2014/main" id="{8515C579-185D-7D8C-F7CD-CC3EAAA11EF6}"/>
              </a:ext>
            </a:extLst>
          </p:cNvPr>
          <p:cNvSpPr txBox="1"/>
          <p:nvPr/>
        </p:nvSpPr>
        <p:spPr>
          <a:xfrm>
            <a:off x="916450" y="1893375"/>
            <a:ext cx="407484" cy="461665"/>
          </a:xfrm>
          <a:prstGeom prst="rect">
            <a:avLst/>
          </a:prstGeom>
          <a:noFill/>
        </p:spPr>
        <p:txBody>
          <a:bodyPr wrap="none" rtlCol="0">
            <a:spAutoFit/>
          </a:bodyPr>
          <a:lstStyle/>
          <a:p>
            <a:r>
              <a:rPr lang="en-GB" dirty="0">
                <a:solidFill>
                  <a:srgbClr val="FF0000"/>
                </a:solidFill>
              </a:rPr>
              <a:t>X</a:t>
            </a:r>
          </a:p>
        </p:txBody>
      </p:sp>
      <p:sp>
        <p:nvSpPr>
          <p:cNvPr id="8" name="TextBox 7">
            <a:extLst>
              <a:ext uri="{FF2B5EF4-FFF2-40B4-BE49-F238E27FC236}">
                <a16:creationId xmlns:a16="http://schemas.microsoft.com/office/drawing/2014/main" id="{3F707C3D-40DE-0F49-5A3D-7858CE6CD73B}"/>
              </a:ext>
            </a:extLst>
          </p:cNvPr>
          <p:cNvSpPr txBox="1"/>
          <p:nvPr/>
        </p:nvSpPr>
        <p:spPr>
          <a:xfrm>
            <a:off x="922940" y="2465877"/>
            <a:ext cx="407484" cy="461665"/>
          </a:xfrm>
          <a:prstGeom prst="rect">
            <a:avLst/>
          </a:prstGeom>
          <a:noFill/>
        </p:spPr>
        <p:txBody>
          <a:bodyPr wrap="none" rtlCol="0">
            <a:spAutoFit/>
          </a:bodyPr>
          <a:lstStyle/>
          <a:p>
            <a:r>
              <a:rPr lang="en-GB" dirty="0">
                <a:solidFill>
                  <a:srgbClr val="FF0000"/>
                </a:solidFill>
              </a:rPr>
              <a:t>X</a:t>
            </a:r>
          </a:p>
        </p:txBody>
      </p:sp>
      <p:sp>
        <p:nvSpPr>
          <p:cNvPr id="9" name="TextBox 8">
            <a:extLst>
              <a:ext uri="{FF2B5EF4-FFF2-40B4-BE49-F238E27FC236}">
                <a16:creationId xmlns:a16="http://schemas.microsoft.com/office/drawing/2014/main" id="{6379823B-9CCC-BF1D-9BE1-A61947D94C00}"/>
              </a:ext>
            </a:extLst>
          </p:cNvPr>
          <p:cNvSpPr txBox="1"/>
          <p:nvPr/>
        </p:nvSpPr>
        <p:spPr>
          <a:xfrm>
            <a:off x="922940" y="3212976"/>
            <a:ext cx="407484" cy="461665"/>
          </a:xfrm>
          <a:prstGeom prst="rect">
            <a:avLst/>
          </a:prstGeom>
          <a:noFill/>
        </p:spPr>
        <p:txBody>
          <a:bodyPr wrap="none" rtlCol="0">
            <a:spAutoFit/>
          </a:bodyPr>
          <a:lstStyle/>
          <a:p>
            <a:r>
              <a:rPr lang="en-GB" dirty="0">
                <a:solidFill>
                  <a:srgbClr val="FF0000"/>
                </a:solidFill>
              </a:rPr>
              <a:t>X</a:t>
            </a:r>
          </a:p>
        </p:txBody>
      </p:sp>
      <p:sp>
        <p:nvSpPr>
          <p:cNvPr id="10" name="TextBox 9">
            <a:extLst>
              <a:ext uri="{FF2B5EF4-FFF2-40B4-BE49-F238E27FC236}">
                <a16:creationId xmlns:a16="http://schemas.microsoft.com/office/drawing/2014/main" id="{313F5BBD-0508-E47F-E217-A7A7450801E2}"/>
              </a:ext>
            </a:extLst>
          </p:cNvPr>
          <p:cNvSpPr txBox="1"/>
          <p:nvPr/>
        </p:nvSpPr>
        <p:spPr>
          <a:xfrm>
            <a:off x="916450" y="3834992"/>
            <a:ext cx="407484" cy="461665"/>
          </a:xfrm>
          <a:prstGeom prst="rect">
            <a:avLst/>
          </a:prstGeom>
          <a:noFill/>
        </p:spPr>
        <p:txBody>
          <a:bodyPr wrap="none" rtlCol="0">
            <a:spAutoFit/>
          </a:bodyPr>
          <a:lstStyle/>
          <a:p>
            <a:r>
              <a:rPr lang="en-GB" dirty="0">
                <a:solidFill>
                  <a:srgbClr val="FF0000"/>
                </a:solidFill>
              </a:rPr>
              <a:t>X</a:t>
            </a:r>
          </a:p>
        </p:txBody>
      </p:sp>
      <p:sp>
        <p:nvSpPr>
          <p:cNvPr id="11" name="TextBox 10">
            <a:extLst>
              <a:ext uri="{FF2B5EF4-FFF2-40B4-BE49-F238E27FC236}">
                <a16:creationId xmlns:a16="http://schemas.microsoft.com/office/drawing/2014/main" id="{3453E528-633A-0DBA-577E-B534CCAC6CCC}"/>
              </a:ext>
            </a:extLst>
          </p:cNvPr>
          <p:cNvSpPr txBox="1"/>
          <p:nvPr/>
        </p:nvSpPr>
        <p:spPr>
          <a:xfrm>
            <a:off x="924156" y="4437112"/>
            <a:ext cx="407484" cy="461665"/>
          </a:xfrm>
          <a:prstGeom prst="rect">
            <a:avLst/>
          </a:prstGeom>
          <a:noFill/>
        </p:spPr>
        <p:txBody>
          <a:bodyPr wrap="none" rtlCol="0">
            <a:spAutoFit/>
          </a:bodyPr>
          <a:lstStyle/>
          <a:p>
            <a:r>
              <a:rPr lang="en-GB" dirty="0">
                <a:solidFill>
                  <a:srgbClr val="FF0000"/>
                </a:solidFill>
              </a:rPr>
              <a:t>X</a:t>
            </a:r>
          </a:p>
        </p:txBody>
      </p:sp>
      <p:sp>
        <p:nvSpPr>
          <p:cNvPr id="12" name="TextBox 11">
            <a:extLst>
              <a:ext uri="{FF2B5EF4-FFF2-40B4-BE49-F238E27FC236}">
                <a16:creationId xmlns:a16="http://schemas.microsoft.com/office/drawing/2014/main" id="{26333604-CD29-C8BC-ADFB-8B6432F97AD9}"/>
              </a:ext>
            </a:extLst>
          </p:cNvPr>
          <p:cNvSpPr txBox="1"/>
          <p:nvPr/>
        </p:nvSpPr>
        <p:spPr>
          <a:xfrm>
            <a:off x="922940" y="4767535"/>
            <a:ext cx="407484" cy="461665"/>
          </a:xfrm>
          <a:prstGeom prst="rect">
            <a:avLst/>
          </a:prstGeom>
          <a:noFill/>
        </p:spPr>
        <p:txBody>
          <a:bodyPr wrap="none" rtlCol="0">
            <a:spAutoFit/>
          </a:bodyPr>
          <a:lstStyle/>
          <a:p>
            <a:r>
              <a:rPr lang="en-GB" dirty="0">
                <a:solidFill>
                  <a:srgbClr val="00B050"/>
                </a:solidFill>
              </a:rPr>
              <a:t>Y</a:t>
            </a:r>
          </a:p>
        </p:txBody>
      </p:sp>
      <p:sp>
        <p:nvSpPr>
          <p:cNvPr id="14" name="TextBox 13">
            <a:extLst>
              <a:ext uri="{FF2B5EF4-FFF2-40B4-BE49-F238E27FC236}">
                <a16:creationId xmlns:a16="http://schemas.microsoft.com/office/drawing/2014/main" id="{7E71319C-0278-3DEA-0BFE-C791B3C216BD}"/>
              </a:ext>
            </a:extLst>
          </p:cNvPr>
          <p:cNvSpPr txBox="1"/>
          <p:nvPr/>
        </p:nvSpPr>
        <p:spPr>
          <a:xfrm>
            <a:off x="922940" y="5193286"/>
            <a:ext cx="407484" cy="461665"/>
          </a:xfrm>
          <a:prstGeom prst="rect">
            <a:avLst/>
          </a:prstGeom>
          <a:noFill/>
        </p:spPr>
        <p:txBody>
          <a:bodyPr wrap="none" rtlCol="0">
            <a:spAutoFit/>
          </a:bodyPr>
          <a:lstStyle/>
          <a:p>
            <a:r>
              <a:rPr lang="en-GB" dirty="0">
                <a:solidFill>
                  <a:srgbClr val="00B050"/>
                </a:solidFill>
              </a:rPr>
              <a:t>Y</a:t>
            </a:r>
          </a:p>
        </p:txBody>
      </p:sp>
      <p:sp>
        <p:nvSpPr>
          <p:cNvPr id="13" name="Title 1">
            <a:extLst>
              <a:ext uri="{FF2B5EF4-FFF2-40B4-BE49-F238E27FC236}">
                <a16:creationId xmlns:a16="http://schemas.microsoft.com/office/drawing/2014/main" id="{BED2F8F6-9D86-DCD0-958E-DBAF181F3090}"/>
              </a:ext>
            </a:extLst>
          </p:cNvPr>
          <p:cNvSpPr>
            <a:spLocks noGrp="1"/>
          </p:cNvSpPr>
          <p:nvPr>
            <p:ph type="title"/>
          </p:nvPr>
        </p:nvSpPr>
        <p:spPr>
          <a:xfrm>
            <a:off x="457200" y="274638"/>
            <a:ext cx="8229600" cy="1143000"/>
          </a:xfrm>
        </p:spPr>
        <p:txBody>
          <a:bodyPr/>
          <a:lstStyle/>
          <a:p>
            <a:r>
              <a:rPr lang="en-GB" dirty="0"/>
              <a:t>Break 4:</a:t>
            </a:r>
          </a:p>
        </p:txBody>
      </p:sp>
    </p:spTree>
    <p:extLst>
      <p:ext uri="{BB962C8B-B14F-4D97-AF65-F5344CB8AC3E}">
        <p14:creationId xmlns:p14="http://schemas.microsoft.com/office/powerpoint/2010/main" val="997284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0" grpId="0"/>
      <p:bldP spid="11" grpId="0"/>
      <p:bldP spid="12" grpId="0"/>
      <p:bldP spid="14" grpId="0"/>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8E570-F4AD-446E-93E6-5CFFA363F769}"/>
              </a:ext>
            </a:extLst>
          </p:cNvPr>
          <p:cNvSpPr>
            <a:spLocks noGrp="1"/>
          </p:cNvSpPr>
          <p:nvPr>
            <p:ph type="title"/>
          </p:nvPr>
        </p:nvSpPr>
        <p:spPr/>
        <p:txBody>
          <a:bodyPr/>
          <a:lstStyle/>
          <a:p>
            <a:endParaRPr lang="en-GB"/>
          </a:p>
        </p:txBody>
      </p:sp>
      <p:sp>
        <p:nvSpPr>
          <p:cNvPr id="5" name="Title 1"/>
          <p:cNvSpPr txBox="1">
            <a:spLocks/>
          </p:cNvSpPr>
          <p:nvPr/>
        </p:nvSpPr>
        <p:spPr>
          <a:xfrm>
            <a:off x="539552" y="260648"/>
            <a:ext cx="8229600" cy="1143000"/>
          </a:xfrm>
          <a:prstGeom prst="rect">
            <a:avLst/>
          </a:prstGeom>
          <a:solidFill>
            <a:schemeClr val="bg1"/>
          </a:solidFill>
          <a:ln>
            <a:solidFill>
              <a:schemeClr val="bg2"/>
            </a:solidFill>
          </a:ln>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4000" b="1" i="0" u="none" strike="noStrike" kern="1200" cap="none" spc="0" normalizeH="0" baseline="0" noProof="0" dirty="0">
                <a:ln>
                  <a:noFill/>
                </a:ln>
                <a:solidFill>
                  <a:srgbClr val="00CCCC"/>
                </a:solidFill>
                <a:effectLst/>
                <a:uLnTx/>
                <a:uFillTx/>
                <a:latin typeface="+mj-lt"/>
                <a:ea typeface="+mj-ea"/>
                <a:cs typeface="+mj-cs"/>
              </a:rPr>
              <a:t>Types of Citation/reference?</a:t>
            </a:r>
          </a:p>
        </p:txBody>
      </p:sp>
      <p:pic>
        <p:nvPicPr>
          <p:cNvPr id="6" name="Picture 5" descr="templates.gif"/>
          <p:cNvPicPr>
            <a:picLocks noChangeAspect="1"/>
          </p:cNvPicPr>
          <p:nvPr/>
        </p:nvPicPr>
        <p:blipFill>
          <a:blip r:embed="rId2" cstate="print"/>
          <a:stretch>
            <a:fillRect/>
          </a:stretch>
        </p:blipFill>
        <p:spPr>
          <a:xfrm>
            <a:off x="7572652" y="404664"/>
            <a:ext cx="1571348" cy="1008112"/>
          </a:xfrm>
          <a:prstGeom prst="rect">
            <a:avLst/>
          </a:prstGeom>
        </p:spPr>
      </p:pic>
      <p:sp>
        <p:nvSpPr>
          <p:cNvPr id="7"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46</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Tm="20373"/>
    </mc:Choice>
    <mc:Fallback xmlns="">
      <p:transition spd="slow" advTm="20373"/>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t>What is Citation/reference?</a:t>
            </a:r>
          </a:p>
        </p:txBody>
      </p:sp>
      <p:sp>
        <p:nvSpPr>
          <p:cNvPr id="6" name="Content Placeholder 2"/>
          <p:cNvSpPr>
            <a:spLocks noGrp="1"/>
          </p:cNvSpPr>
          <p:nvPr>
            <p:ph idx="1"/>
          </p:nvPr>
        </p:nvSpPr>
        <p:spPr/>
        <p:txBody>
          <a:bodyPr>
            <a:normAutofit/>
          </a:bodyPr>
          <a:lstStyle/>
          <a:p>
            <a:pPr>
              <a:buNone/>
            </a:pPr>
            <a:r>
              <a:rPr lang="en-US" sz="2600" b="1" dirty="0"/>
              <a:t>Footer: </a:t>
            </a:r>
            <a:r>
              <a:rPr lang="en-US" sz="2600" dirty="0"/>
              <a:t>Direct sources or quotes are referenced with a number that appear on the bottom of the page.</a:t>
            </a:r>
          </a:p>
          <a:p>
            <a:pPr lvl="2"/>
            <a:r>
              <a:rPr lang="en-GB" sz="1700" dirty="0"/>
              <a:t>HTML or HyperText Markup Language is used to express the content and visual formatting of a Web page</a:t>
            </a:r>
            <a:r>
              <a:rPr lang="en-US" sz="1700" b="1" baseline="10000" dirty="0"/>
              <a:t> </a:t>
            </a:r>
            <a:r>
              <a:rPr lang="en-US" sz="1700" b="1" baseline="28000" dirty="0"/>
              <a:t>1</a:t>
            </a:r>
            <a:r>
              <a:rPr lang="en-GB" sz="1700" dirty="0"/>
              <a:t>.</a:t>
            </a:r>
          </a:p>
          <a:p>
            <a:pPr lvl="1"/>
            <a:r>
              <a:rPr lang="en-GB" sz="2100" dirty="0"/>
              <a:t>You may see it by other referencing styles, but </a:t>
            </a:r>
            <a:r>
              <a:rPr lang="en-GB" sz="2100" b="1" dirty="0">
                <a:solidFill>
                  <a:srgbClr val="FF0000"/>
                </a:solidFill>
              </a:rPr>
              <a:t>Footnotes are not used by Harvard Style.</a:t>
            </a:r>
          </a:p>
          <a:p>
            <a:pPr lvl="1"/>
            <a:r>
              <a:rPr lang="en-GB" sz="2100" b="1" dirty="0">
                <a:solidFill>
                  <a:srgbClr val="FF0000"/>
                </a:solidFill>
              </a:rPr>
              <a:t>You should NOT use footnotes in your assignment.</a:t>
            </a:r>
          </a:p>
          <a:p>
            <a:pPr lvl="2">
              <a:buNone/>
            </a:pPr>
            <a:endParaRPr lang="en-GB" sz="1800" b="1" dirty="0"/>
          </a:p>
          <a:p>
            <a:pPr lvl="2">
              <a:buNone/>
            </a:pPr>
            <a:endParaRPr lang="en-GB" dirty="0"/>
          </a:p>
          <a:p>
            <a:endParaRPr lang="en-GB" dirty="0"/>
          </a:p>
        </p:txBody>
      </p:sp>
      <p:sp>
        <p:nvSpPr>
          <p:cNvPr id="4" name="TextBox 3"/>
          <p:cNvSpPr txBox="1"/>
          <p:nvPr/>
        </p:nvSpPr>
        <p:spPr>
          <a:xfrm>
            <a:off x="683568" y="6099279"/>
            <a:ext cx="6336704" cy="461665"/>
          </a:xfrm>
          <a:prstGeom prst="rect">
            <a:avLst/>
          </a:prstGeom>
          <a:noFill/>
        </p:spPr>
        <p:txBody>
          <a:bodyPr wrap="square" rtlCol="0">
            <a:spAutoFit/>
          </a:bodyPr>
          <a:lstStyle/>
          <a:p>
            <a:r>
              <a:rPr lang="en-US" sz="1000" baseline="10000" dirty="0"/>
              <a:t>1</a:t>
            </a:r>
            <a:r>
              <a:rPr lang="en-US" sz="1200" dirty="0"/>
              <a:t> Lemay, Laura., 2000, </a:t>
            </a:r>
            <a:r>
              <a:rPr lang="en-US" sz="1200" i="1" dirty="0"/>
              <a:t>SAMS Teach Yourself Web Publishing with HTML 4. </a:t>
            </a:r>
            <a:r>
              <a:rPr lang="en-US" sz="1200" dirty="0"/>
              <a:t>2</a:t>
            </a:r>
            <a:r>
              <a:rPr lang="en-US" sz="1200" baseline="30000" dirty="0"/>
              <a:t>nd</a:t>
            </a:r>
            <a:r>
              <a:rPr lang="en-US" sz="1200" dirty="0"/>
              <a:t> Edition.  </a:t>
            </a:r>
            <a:r>
              <a:rPr lang="en-US" sz="1200" dirty="0" err="1"/>
              <a:t>Indiana:Sams</a:t>
            </a:r>
            <a:r>
              <a:rPr lang="en-US" sz="1200" dirty="0"/>
              <a:t> Publishing. Pages 51 – 52.</a:t>
            </a:r>
            <a:endParaRPr lang="en-GB" sz="1200" dirty="0"/>
          </a:p>
        </p:txBody>
      </p:sp>
      <p:sp>
        <p:nvSpPr>
          <p:cNvPr id="7"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47</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86481"/>
    </mc:Choice>
    <mc:Fallback xmlns="">
      <p:transition spd="slow" advTm="864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blinds(horizontal)">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blinds(horizontal)">
                                      <p:cBhvr>
                                        <p:cTn id="27"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3"/>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t>Types of Citation/reference?</a:t>
            </a:r>
          </a:p>
        </p:txBody>
      </p:sp>
      <p:sp>
        <p:nvSpPr>
          <p:cNvPr id="6" name="Content Placeholder 2"/>
          <p:cNvSpPr>
            <a:spLocks noGrp="1"/>
          </p:cNvSpPr>
          <p:nvPr>
            <p:ph idx="1"/>
          </p:nvPr>
        </p:nvSpPr>
        <p:spPr/>
        <p:txBody>
          <a:bodyPr>
            <a:normAutofit fontScale="92500" lnSpcReduction="20000"/>
          </a:bodyPr>
          <a:lstStyle/>
          <a:p>
            <a:r>
              <a:rPr lang="en-GB" dirty="0"/>
              <a:t>There are many more possible sources that we cannot possibly cover all today:</a:t>
            </a:r>
          </a:p>
          <a:p>
            <a:pPr lvl="1"/>
            <a:r>
              <a:rPr lang="en-GB" sz="1400" dirty="0"/>
              <a:t>Electronic books</a:t>
            </a:r>
          </a:p>
          <a:p>
            <a:pPr lvl="1"/>
            <a:r>
              <a:rPr lang="en-GB" sz="1400" dirty="0"/>
              <a:t>Reprints editions</a:t>
            </a:r>
          </a:p>
          <a:p>
            <a:pPr lvl="1"/>
            <a:r>
              <a:rPr lang="en-GB" sz="1400" dirty="0"/>
              <a:t>Translated books</a:t>
            </a:r>
          </a:p>
          <a:p>
            <a:pPr lvl="1"/>
            <a:r>
              <a:rPr lang="en-GB" sz="1400" dirty="0" err="1"/>
              <a:t>Audiobooks</a:t>
            </a:r>
            <a:endParaRPr lang="en-GB" sz="1400" dirty="0"/>
          </a:p>
          <a:p>
            <a:pPr lvl="1"/>
            <a:r>
              <a:rPr lang="en-GB" sz="1400" dirty="0"/>
              <a:t>Sacred text : Bible, Torah, and Qur’an.</a:t>
            </a:r>
          </a:p>
          <a:p>
            <a:pPr lvl="1"/>
            <a:r>
              <a:rPr lang="en-GB" sz="1400" dirty="0"/>
              <a:t>Journals</a:t>
            </a:r>
          </a:p>
          <a:p>
            <a:pPr lvl="1"/>
            <a:r>
              <a:rPr lang="en-GB" sz="1400" dirty="0"/>
              <a:t>Newspapers</a:t>
            </a:r>
          </a:p>
          <a:p>
            <a:pPr lvl="1"/>
            <a:r>
              <a:rPr lang="en-GB" sz="1400" dirty="0"/>
              <a:t>Conferences</a:t>
            </a:r>
          </a:p>
          <a:p>
            <a:pPr lvl="1"/>
            <a:r>
              <a:rPr lang="en-GB" sz="1400" dirty="0"/>
              <a:t>Theses</a:t>
            </a:r>
          </a:p>
          <a:p>
            <a:pPr lvl="1"/>
            <a:r>
              <a:rPr lang="en-GB" sz="1400" dirty="0" err="1"/>
              <a:t>Moodle</a:t>
            </a:r>
            <a:r>
              <a:rPr lang="en-GB" sz="1400" dirty="0"/>
              <a:t> / slides</a:t>
            </a:r>
          </a:p>
          <a:p>
            <a:pPr lvl="1"/>
            <a:r>
              <a:rPr lang="en-GB" sz="1400" dirty="0"/>
              <a:t>CD / DVDs</a:t>
            </a:r>
          </a:p>
          <a:p>
            <a:pPr lvl="1"/>
            <a:r>
              <a:rPr lang="en-GB" sz="1400" dirty="0"/>
              <a:t>Reports and Government publications</a:t>
            </a:r>
          </a:p>
          <a:p>
            <a:pPr lvl="1"/>
            <a:r>
              <a:rPr lang="en-GB" sz="1400" dirty="0"/>
              <a:t>Radio/ Films </a:t>
            </a:r>
          </a:p>
          <a:p>
            <a:pPr lvl="1"/>
            <a:r>
              <a:rPr lang="en-GB" sz="1400" dirty="0"/>
              <a:t>And many more!!</a:t>
            </a:r>
          </a:p>
          <a:p>
            <a:r>
              <a:rPr lang="en-GB" sz="2200" dirty="0"/>
              <a:t>Get the book from library or Free: CITE IT RIGHT </a:t>
            </a:r>
          </a:p>
          <a:p>
            <a:pPr lvl="1"/>
            <a:r>
              <a:rPr lang="en-GB" sz="1800" dirty="0" err="1"/>
              <a:t>Kortex</a:t>
            </a:r>
            <a:endParaRPr lang="en-GB" sz="1800" dirty="0"/>
          </a:p>
          <a:p>
            <a:pPr lvl="4"/>
            <a:endParaRPr lang="en-GB" sz="1800" dirty="0"/>
          </a:p>
          <a:p>
            <a:endParaRPr lang="en-GB" sz="1800" dirty="0"/>
          </a:p>
        </p:txBody>
      </p:sp>
      <p:pic>
        <p:nvPicPr>
          <p:cNvPr id="45058" name="Picture 2" descr="Students reading CITE it Right"/>
          <p:cNvPicPr>
            <a:picLocks noChangeAspect="1" noChangeArrowheads="1"/>
          </p:cNvPicPr>
          <p:nvPr/>
        </p:nvPicPr>
        <p:blipFill>
          <a:blip r:embed="rId4" cstate="print"/>
          <a:srcRect/>
          <a:stretch>
            <a:fillRect/>
          </a:stretch>
        </p:blipFill>
        <p:spPr bwMode="auto">
          <a:xfrm>
            <a:off x="5445546" y="2708920"/>
            <a:ext cx="3446934" cy="17051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48</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8191"/>
    </mc:Choice>
    <mc:Fallback xmlns="">
      <p:transition spd="slow" advTm="781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blinds(horizontal)">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blinds(horizontal)">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blinds(horizontal)">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blinds(horizontal)">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blinds(horizontal)">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blinds(horizontal)">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blinds(horizontal)">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blinds(horizontal)">
                                      <p:cBhvr>
                                        <p:cTn id="57" dur="500"/>
                                        <p:tgtEl>
                                          <p:spTgt spid="6">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6">
                                            <p:txEl>
                                              <p:pRg st="11" end="11"/>
                                            </p:txEl>
                                          </p:spTgt>
                                        </p:tgtEl>
                                        <p:attrNameLst>
                                          <p:attrName>style.visibility</p:attrName>
                                        </p:attrNameLst>
                                      </p:cBhvr>
                                      <p:to>
                                        <p:strVal val="visible"/>
                                      </p:to>
                                    </p:set>
                                    <p:animEffect transition="in" filter="blinds(horizontal)">
                                      <p:cBhvr>
                                        <p:cTn id="62" dur="500"/>
                                        <p:tgtEl>
                                          <p:spTgt spid="6">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6">
                                            <p:txEl>
                                              <p:pRg st="12" end="12"/>
                                            </p:txEl>
                                          </p:spTgt>
                                        </p:tgtEl>
                                        <p:attrNameLst>
                                          <p:attrName>style.visibility</p:attrName>
                                        </p:attrNameLst>
                                      </p:cBhvr>
                                      <p:to>
                                        <p:strVal val="visible"/>
                                      </p:to>
                                    </p:set>
                                    <p:animEffect transition="in" filter="blinds(horizontal)">
                                      <p:cBhvr>
                                        <p:cTn id="67" dur="500"/>
                                        <p:tgtEl>
                                          <p:spTgt spid="6">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6">
                                            <p:txEl>
                                              <p:pRg st="13" end="13"/>
                                            </p:txEl>
                                          </p:spTgt>
                                        </p:tgtEl>
                                        <p:attrNameLst>
                                          <p:attrName>style.visibility</p:attrName>
                                        </p:attrNameLst>
                                      </p:cBhvr>
                                      <p:to>
                                        <p:strVal val="visible"/>
                                      </p:to>
                                    </p:set>
                                    <p:animEffect transition="in" filter="blinds(horizontal)">
                                      <p:cBhvr>
                                        <p:cTn id="72" dur="500"/>
                                        <p:tgtEl>
                                          <p:spTgt spid="6">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6">
                                            <p:txEl>
                                              <p:pRg st="14" end="14"/>
                                            </p:txEl>
                                          </p:spTgt>
                                        </p:tgtEl>
                                        <p:attrNameLst>
                                          <p:attrName>style.visibility</p:attrName>
                                        </p:attrNameLst>
                                      </p:cBhvr>
                                      <p:to>
                                        <p:strVal val="visible"/>
                                      </p:to>
                                    </p:set>
                                    <p:animEffect transition="in" filter="blinds(horizontal)">
                                      <p:cBhvr>
                                        <p:cTn id="77" dur="500"/>
                                        <p:tgtEl>
                                          <p:spTgt spid="6">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6">
                                            <p:txEl>
                                              <p:pRg st="15" end="15"/>
                                            </p:txEl>
                                          </p:spTgt>
                                        </p:tgtEl>
                                        <p:attrNameLst>
                                          <p:attrName>style.visibility</p:attrName>
                                        </p:attrNameLst>
                                      </p:cBhvr>
                                      <p:to>
                                        <p:strVal val="visible"/>
                                      </p:to>
                                    </p:set>
                                    <p:animEffect transition="in" filter="blinds(horizontal)">
                                      <p:cBhvr>
                                        <p:cTn id="82" dur="500"/>
                                        <p:tgtEl>
                                          <p:spTgt spid="6">
                                            <p:txEl>
                                              <p:pRg st="15" end="15"/>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6">
                                            <p:txEl>
                                              <p:pRg st="16" end="16"/>
                                            </p:txEl>
                                          </p:spTgt>
                                        </p:tgtEl>
                                        <p:attrNameLst>
                                          <p:attrName>style.visibility</p:attrName>
                                        </p:attrNameLst>
                                      </p:cBhvr>
                                      <p:to>
                                        <p:strVal val="visible"/>
                                      </p:to>
                                    </p:set>
                                    <p:animEffect transition="in" filter="blinds(horizontal)">
                                      <p:cBhvr>
                                        <p:cTn id="87" dur="500"/>
                                        <p:tgtEl>
                                          <p:spTgt spid="6">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3"/>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algn="ctr" eaLnBrk="1" hangingPunct="1"/>
            <a:r>
              <a:rPr lang="en-US" b="1" dirty="0">
                <a:latin typeface="Arial-BoldMT" charset="0"/>
              </a:rPr>
              <a:t>References/Bibliography</a:t>
            </a:r>
            <a:endParaRPr lang="en-CA" b="1" dirty="0">
              <a:latin typeface="Arial-BoldMT" charset="0"/>
            </a:endParaRPr>
          </a:p>
        </p:txBody>
      </p:sp>
      <p:sp>
        <p:nvSpPr>
          <p:cNvPr id="36867" name="Text Box 3"/>
          <p:cNvSpPr txBox="1">
            <a:spLocks noChangeArrowheads="1"/>
          </p:cNvSpPr>
          <p:nvPr/>
        </p:nvSpPr>
        <p:spPr bwMode="auto">
          <a:xfrm>
            <a:off x="971600" y="1676400"/>
            <a:ext cx="7529264"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defRPr/>
            </a:pPr>
            <a:r>
              <a:rPr lang="en-US" sz="2400" dirty="0"/>
              <a:t>At the end of your document – start a new page and call it ‘References’:</a:t>
            </a:r>
            <a:endParaRPr lang="en-US" sz="2400" dirty="0">
              <a:latin typeface="Arial-BoldMT" charset="0"/>
            </a:endParaRPr>
          </a:p>
          <a:p>
            <a:pPr marL="457200" indent="-457200">
              <a:spcBef>
                <a:spcPts val="0"/>
              </a:spcBef>
              <a:buFont typeface="Wingdings" pitchFamily="2" charset="2"/>
              <a:buChar char="§"/>
              <a:defRPr/>
            </a:pPr>
            <a:r>
              <a:rPr lang="en-US" sz="2400" dirty="0">
                <a:latin typeface="Arial-BoldMT" charset="0"/>
              </a:rPr>
              <a:t>Center the word </a:t>
            </a:r>
            <a:r>
              <a:rPr lang="en-US" sz="2400" dirty="0">
                <a:solidFill>
                  <a:srgbClr val="00CCCC"/>
                </a:solidFill>
                <a:latin typeface="Times New Roman"/>
              </a:rPr>
              <a:t>“</a:t>
            </a:r>
            <a:r>
              <a:rPr lang="en-US" sz="2400" dirty="0">
                <a:solidFill>
                  <a:srgbClr val="00CCCC"/>
                </a:solidFill>
                <a:latin typeface="Arial-BoldMT" charset="0"/>
              </a:rPr>
              <a:t>References</a:t>
            </a:r>
            <a:r>
              <a:rPr lang="en-US" sz="2400" dirty="0">
                <a:solidFill>
                  <a:srgbClr val="00CCCC"/>
                </a:solidFill>
                <a:latin typeface="Times New Roman"/>
              </a:rPr>
              <a:t>”</a:t>
            </a:r>
            <a:r>
              <a:rPr lang="en-US" sz="2400" dirty="0">
                <a:solidFill>
                  <a:srgbClr val="00CCCC"/>
                </a:solidFill>
                <a:latin typeface="Arial-BoldMT" charset="0"/>
              </a:rPr>
              <a:t> </a:t>
            </a:r>
            <a:r>
              <a:rPr lang="en-US" sz="2400" dirty="0">
                <a:latin typeface="Arial-BoldMT" charset="0"/>
              </a:rPr>
              <a:t>without making it bold or italic at the top of the page.</a:t>
            </a:r>
          </a:p>
          <a:p>
            <a:pPr marL="457200" indent="-457200">
              <a:spcBef>
                <a:spcPct val="50000"/>
              </a:spcBef>
              <a:buFont typeface="Wingdings" pitchFamily="2" charset="2"/>
              <a:buChar char="§"/>
              <a:defRPr/>
            </a:pPr>
            <a:r>
              <a:rPr lang="en-US" sz="2400" dirty="0">
                <a:latin typeface="Arial-BoldMT" charset="0"/>
              </a:rPr>
              <a:t> Give the full information on how to access your sources:</a:t>
            </a:r>
          </a:p>
          <a:p>
            <a:pPr marL="914400" lvl="1" indent="-457200">
              <a:spcBef>
                <a:spcPct val="50000"/>
              </a:spcBef>
              <a:buFont typeface="Wingdings" pitchFamily="2" charset="2"/>
              <a:buChar char="§"/>
              <a:defRPr/>
            </a:pPr>
            <a:r>
              <a:rPr lang="en-US" sz="2400" dirty="0">
                <a:latin typeface="Arial-BoldMT" charset="0"/>
              </a:rPr>
              <a:t>in alphabetic order</a:t>
            </a:r>
          </a:p>
          <a:p>
            <a:pPr marL="914400" lvl="1" indent="-457200">
              <a:spcBef>
                <a:spcPct val="50000"/>
              </a:spcBef>
              <a:buFont typeface="Wingdings" pitchFamily="2" charset="2"/>
              <a:buChar char="§"/>
              <a:defRPr/>
            </a:pPr>
            <a:r>
              <a:rPr lang="en-CA" sz="2400" dirty="0">
                <a:latin typeface="Arial-BoldMT" charset="0"/>
              </a:rPr>
              <a:t> a hanging indent</a:t>
            </a:r>
          </a:p>
          <a:p>
            <a:pPr marL="914400" lvl="1" indent="-457200">
              <a:spcBef>
                <a:spcPct val="50000"/>
              </a:spcBef>
              <a:buFont typeface="Wingdings" pitchFamily="2" charset="2"/>
              <a:buChar char="§"/>
              <a:defRPr/>
            </a:pPr>
            <a:r>
              <a:rPr lang="en-CA" sz="2400" dirty="0">
                <a:latin typeface="Arial-BoldMT" charset="0"/>
              </a:rPr>
              <a:t>Double-space the whole page.</a:t>
            </a:r>
          </a:p>
        </p:txBody>
      </p:sp>
      <p:sp>
        <p:nvSpPr>
          <p:cNvPr id="5"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49</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3021"/>
    </mc:Choice>
    <mc:Fallback xmlns="">
      <p:transition spd="slow" advTm="53021"/>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86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686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3686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3686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3686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Example: References/Bibliography</a:t>
            </a:r>
          </a:p>
        </p:txBody>
      </p:sp>
      <p:sp>
        <p:nvSpPr>
          <p:cNvPr id="3" name="Content Placeholder 2"/>
          <p:cNvSpPr>
            <a:spLocks noGrp="1"/>
          </p:cNvSpPr>
          <p:nvPr>
            <p:ph idx="1"/>
          </p:nvPr>
        </p:nvSpPr>
        <p:spPr/>
        <p:txBody>
          <a:bodyPr>
            <a:normAutofit fontScale="92500" lnSpcReduction="20000"/>
          </a:bodyPr>
          <a:lstStyle/>
          <a:p>
            <a:pPr lvl="0" algn="ctr">
              <a:buNone/>
            </a:pPr>
            <a:r>
              <a:rPr lang="en-GB" sz="2000" b="1" dirty="0"/>
              <a:t>References</a:t>
            </a:r>
          </a:p>
          <a:p>
            <a:pPr lvl="0">
              <a:lnSpc>
                <a:spcPct val="220000"/>
              </a:lnSpc>
              <a:buNone/>
            </a:pPr>
            <a:r>
              <a:rPr lang="en-GB" sz="1200" dirty="0"/>
              <a:t>Adams, W.J. and Jansen, J., 1997. Information technology and the classroom of the future. In </a:t>
            </a:r>
            <a:r>
              <a:rPr lang="en-GB" sz="1200" i="1" dirty="0"/>
              <a:t>Society for Information Technology &amp; Teacher Education International Conference</a:t>
            </a:r>
            <a:r>
              <a:rPr lang="en-GB" sz="1200" dirty="0"/>
              <a:t> (pp. 484-488). Association for the Advancement of Computing in Education (AACE). </a:t>
            </a:r>
          </a:p>
          <a:p>
            <a:pPr>
              <a:lnSpc>
                <a:spcPct val="220000"/>
              </a:lnSpc>
              <a:buNone/>
            </a:pPr>
            <a:r>
              <a:rPr lang="en-GB" sz="1200" dirty="0"/>
              <a:t>Ismail, R., Safieddine, F. and </a:t>
            </a:r>
            <a:r>
              <a:rPr lang="en-GB" sz="1200" dirty="0" err="1"/>
              <a:t>Kulakli</a:t>
            </a:r>
            <a:r>
              <a:rPr lang="en-GB" sz="1200" dirty="0"/>
              <a:t>, A., 2017, May. E-university lecture delivery model: From classroom to virtual. In </a:t>
            </a:r>
            <a:r>
              <a:rPr lang="en-GB" sz="1200" i="1" dirty="0"/>
              <a:t>2017 International Conference on Engineering &amp; MIS (ICEMIS)</a:t>
            </a:r>
            <a:r>
              <a:rPr lang="en-GB" sz="1200" dirty="0"/>
              <a:t> (pp. 1-7). IEEE.</a:t>
            </a:r>
            <a:r>
              <a:rPr lang="en-GB" sz="1400" dirty="0"/>
              <a:t>.....etc</a:t>
            </a:r>
          </a:p>
          <a:p>
            <a:pPr lvl="0">
              <a:lnSpc>
                <a:spcPct val="220000"/>
              </a:lnSpc>
              <a:buNone/>
            </a:pPr>
            <a:r>
              <a:rPr lang="en-GB" sz="1200" dirty="0" err="1"/>
              <a:t>Osmon</a:t>
            </a:r>
            <a:r>
              <a:rPr lang="en-GB" sz="1200" dirty="0"/>
              <a:t>, P., 2011. Paperless classrooms: a networked Tablet PC in front of every child. </a:t>
            </a:r>
            <a:r>
              <a:rPr lang="en-GB" sz="1200" i="1" dirty="0"/>
              <a:t>Proceedings of the British Society for Research into Learning Mathematics</a:t>
            </a:r>
            <a:r>
              <a:rPr lang="en-GB" sz="1200" dirty="0"/>
              <a:t>, </a:t>
            </a:r>
            <a:r>
              <a:rPr lang="en-GB" sz="1200" i="1" dirty="0"/>
              <a:t>31</a:t>
            </a:r>
            <a:r>
              <a:rPr lang="en-GB" sz="1200" dirty="0"/>
              <a:t>(2), pp.55-60. </a:t>
            </a:r>
          </a:p>
          <a:p>
            <a:pPr lvl="0">
              <a:lnSpc>
                <a:spcPct val="220000"/>
              </a:lnSpc>
              <a:buNone/>
            </a:pPr>
            <a:r>
              <a:rPr lang="en-GB" sz="1200" dirty="0"/>
              <a:t>Safieddine, F., Ismail, R. and </a:t>
            </a:r>
            <a:r>
              <a:rPr lang="en-GB" sz="1200" dirty="0" err="1"/>
              <a:t>Kulakli</a:t>
            </a:r>
            <a:r>
              <a:rPr lang="en-GB" sz="1200" dirty="0"/>
              <a:t>, A., 2017. E-Universities: Reflective analysis into technological trends. In </a:t>
            </a:r>
            <a:r>
              <a:rPr lang="en-GB" sz="1200" i="1" dirty="0"/>
              <a:t>Procedia-15th International Conference e-Society 2017</a:t>
            </a:r>
            <a:r>
              <a:rPr lang="en-GB" sz="1200" dirty="0"/>
              <a:t> (pp. 179-186). </a:t>
            </a:r>
          </a:p>
          <a:p>
            <a:pPr>
              <a:lnSpc>
                <a:spcPct val="220000"/>
              </a:lnSpc>
              <a:buNone/>
            </a:pPr>
            <a:r>
              <a:rPr lang="en-GB" sz="1400" dirty="0"/>
              <a:t>Wang, J.F., 2010. Creating a Paperless Classroom with the Best of Two Worlds. </a:t>
            </a:r>
            <a:r>
              <a:rPr lang="en-GB" sz="1400" i="1" dirty="0"/>
              <a:t>Journal of Instructional Pedagogies</a:t>
            </a:r>
            <a:r>
              <a:rPr lang="en-GB" sz="1400" dirty="0"/>
              <a:t>, </a:t>
            </a:r>
            <a:r>
              <a:rPr lang="en-GB" sz="1400" i="1" dirty="0"/>
              <a:t>2</a:t>
            </a:r>
            <a:r>
              <a:rPr lang="en-GB" sz="1400" dirty="0"/>
              <a:t>. </a:t>
            </a:r>
          </a:p>
          <a:p>
            <a:pPr lvl="0">
              <a:lnSpc>
                <a:spcPct val="220000"/>
              </a:lnSpc>
              <a:buNone/>
            </a:pPr>
            <a:endParaRPr lang="en-GB" sz="1400" dirty="0"/>
          </a:p>
        </p:txBody>
      </p:sp>
      <p:sp>
        <p:nvSpPr>
          <p:cNvPr id="4"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50</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Tm="33400"/>
    </mc:Choice>
    <mc:Fallback xmlns="">
      <p:transition spd="slow" advTm="3340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323528" y="2564904"/>
          <a:ext cx="8280920"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2"/>
          <p:cNvSpPr txBox="1">
            <a:spLocks noChangeArrowheads="1"/>
          </p:cNvSpPr>
          <p:nvPr/>
        </p:nvSpPr>
        <p:spPr>
          <a:xfrm>
            <a:off x="609600" y="427038"/>
            <a:ext cx="8229600" cy="1143000"/>
          </a:xfrm>
          <a:prstGeom prst="rect">
            <a:avLst/>
          </a:prstGeom>
          <a:solidFill>
            <a:schemeClr val="bg1"/>
          </a:solidFill>
          <a:ln>
            <a:solidFill>
              <a:schemeClr val="bg2"/>
            </a:solidFill>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CCCC"/>
                </a:solidFill>
                <a:effectLst/>
                <a:uLnTx/>
                <a:uFillTx/>
                <a:latin typeface="Arial-BoldMT" charset="0"/>
                <a:ea typeface="+mj-ea"/>
                <a:cs typeface="+mj-cs"/>
              </a:rPr>
              <a:t>References/Bibliography</a:t>
            </a:r>
            <a:endParaRPr kumimoji="0" lang="en-CA" sz="4400" b="1" i="0" u="none" strike="noStrike" kern="1200" cap="none" spc="0" normalizeH="0" baseline="0" noProof="0" dirty="0">
              <a:ln>
                <a:noFill/>
              </a:ln>
              <a:solidFill>
                <a:srgbClr val="00CCCC"/>
              </a:solidFill>
              <a:effectLst/>
              <a:uLnTx/>
              <a:uFillTx/>
              <a:latin typeface="Arial-BoldMT" charset="0"/>
              <a:ea typeface="+mj-ea"/>
              <a:cs typeface="+mj-cs"/>
            </a:endParaRPr>
          </a:p>
        </p:txBody>
      </p:sp>
      <p:sp>
        <p:nvSpPr>
          <p:cNvPr id="6" name="TextBox 5"/>
          <p:cNvSpPr txBox="1"/>
          <p:nvPr/>
        </p:nvSpPr>
        <p:spPr>
          <a:xfrm>
            <a:off x="395536" y="1988840"/>
            <a:ext cx="6840760" cy="369332"/>
          </a:xfrm>
          <a:prstGeom prst="rect">
            <a:avLst/>
          </a:prstGeom>
          <a:noFill/>
        </p:spPr>
        <p:txBody>
          <a:bodyPr wrap="square" rtlCol="0">
            <a:spAutoFit/>
          </a:bodyPr>
          <a:lstStyle/>
          <a:p>
            <a:r>
              <a:rPr lang="en-GB" dirty="0"/>
              <a:t>What is the difference?</a:t>
            </a:r>
          </a:p>
        </p:txBody>
      </p:sp>
      <p:sp>
        <p:nvSpPr>
          <p:cNvPr id="7" name="TextBox 6"/>
          <p:cNvSpPr txBox="1"/>
          <p:nvPr/>
        </p:nvSpPr>
        <p:spPr>
          <a:xfrm>
            <a:off x="539552" y="5517232"/>
            <a:ext cx="6840760" cy="369332"/>
          </a:xfrm>
          <a:prstGeom prst="rect">
            <a:avLst/>
          </a:prstGeom>
          <a:noFill/>
        </p:spPr>
        <p:txBody>
          <a:bodyPr wrap="square" rtlCol="0">
            <a:spAutoFit/>
          </a:bodyPr>
          <a:lstStyle/>
          <a:p>
            <a:r>
              <a:rPr lang="en-GB" dirty="0"/>
              <a:t>Both have same format but slightly different purpose.</a:t>
            </a:r>
          </a:p>
        </p:txBody>
      </p:sp>
      <p:sp>
        <p:nvSpPr>
          <p:cNvPr id="8"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88849"/>
    </mc:Choice>
    <mc:Fallback xmlns="">
      <p:transition spd="slow" advTm="8884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graphicEl>
                                              <a:dgm id="{2850F872-53CC-4682-BFAC-FD57507C93F6}"/>
                                            </p:graphicEl>
                                          </p:spTgt>
                                        </p:tgtEl>
                                        <p:attrNameLst>
                                          <p:attrName>style.visibility</p:attrName>
                                        </p:attrNameLst>
                                      </p:cBhvr>
                                      <p:to>
                                        <p:strVal val="visible"/>
                                      </p:to>
                                    </p:set>
                                    <p:animEffect transition="in" filter="blinds(horizontal)">
                                      <p:cBhvr>
                                        <p:cTn id="7" dur="500"/>
                                        <p:tgtEl>
                                          <p:spTgt spid="4">
                                            <p:graphicEl>
                                              <a:dgm id="{2850F872-53CC-4682-BFAC-FD57507C93F6}"/>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graphicEl>
                                              <a:dgm id="{12E0BA54-A819-4529-B3FE-82BC39D21ECC}"/>
                                            </p:graphicEl>
                                          </p:spTgt>
                                        </p:tgtEl>
                                        <p:attrNameLst>
                                          <p:attrName>style.visibility</p:attrName>
                                        </p:attrNameLst>
                                      </p:cBhvr>
                                      <p:to>
                                        <p:strVal val="visible"/>
                                      </p:to>
                                    </p:set>
                                    <p:animEffect transition="in" filter="blinds(horizontal)">
                                      <p:cBhvr>
                                        <p:cTn id="12" dur="500"/>
                                        <p:tgtEl>
                                          <p:spTgt spid="4">
                                            <p:graphicEl>
                                              <a:dgm id="{12E0BA54-A819-4529-B3FE-82BC39D21ECC}"/>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graphicEl>
                                              <a:dgm id="{BFBBB107-0850-4AEE-8DAC-81A1329DC27E}"/>
                                            </p:graphicEl>
                                          </p:spTgt>
                                        </p:tgtEl>
                                        <p:attrNameLst>
                                          <p:attrName>style.visibility</p:attrName>
                                        </p:attrNameLst>
                                      </p:cBhvr>
                                      <p:to>
                                        <p:strVal val="visible"/>
                                      </p:to>
                                    </p:set>
                                    <p:animEffect transition="in" filter="blinds(horizontal)">
                                      <p:cBhvr>
                                        <p:cTn id="17" dur="500"/>
                                        <p:tgtEl>
                                          <p:spTgt spid="4">
                                            <p:graphicEl>
                                              <a:dgm id="{BFBBB107-0850-4AEE-8DAC-81A1329DC27E}"/>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
                                            <p:graphicEl>
                                              <a:dgm id="{790E787B-3558-4597-93AA-D1BB8012D062}"/>
                                            </p:graphicEl>
                                          </p:spTgt>
                                        </p:tgtEl>
                                        <p:attrNameLst>
                                          <p:attrName>style.visibility</p:attrName>
                                        </p:attrNameLst>
                                      </p:cBhvr>
                                      <p:to>
                                        <p:strVal val="visible"/>
                                      </p:to>
                                    </p:set>
                                    <p:animEffect transition="in" filter="blinds(horizontal)">
                                      <p:cBhvr>
                                        <p:cTn id="22" dur="500"/>
                                        <p:tgtEl>
                                          <p:spTgt spid="4">
                                            <p:graphicEl>
                                              <a:dgm id="{790E787B-3558-4597-93AA-D1BB8012D062}"/>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
                                            <p:graphicEl>
                                              <a:dgm id="{DB8465A4-4794-4536-AF84-344A9041174C}"/>
                                            </p:graphicEl>
                                          </p:spTgt>
                                        </p:tgtEl>
                                        <p:attrNameLst>
                                          <p:attrName>style.visibility</p:attrName>
                                        </p:attrNameLst>
                                      </p:cBhvr>
                                      <p:to>
                                        <p:strVal val="visible"/>
                                      </p:to>
                                    </p:set>
                                    <p:animEffect transition="in" filter="blinds(horizontal)">
                                      <p:cBhvr>
                                        <p:cTn id="27" dur="500"/>
                                        <p:tgtEl>
                                          <p:spTgt spid="4">
                                            <p:graphicEl>
                                              <a:dgm id="{DB8465A4-4794-4536-AF84-344A9041174C}"/>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
                                            <p:graphicEl>
                                              <a:dgm id="{71DDEEF1-5DA1-477A-99AE-991104C39FCF}"/>
                                            </p:graphicEl>
                                          </p:spTgt>
                                        </p:tgtEl>
                                        <p:attrNameLst>
                                          <p:attrName>style.visibility</p:attrName>
                                        </p:attrNameLst>
                                      </p:cBhvr>
                                      <p:to>
                                        <p:strVal val="visible"/>
                                      </p:to>
                                    </p:set>
                                    <p:animEffect transition="in" filter="blinds(horizontal)">
                                      <p:cBhvr>
                                        <p:cTn id="32" dur="500"/>
                                        <p:tgtEl>
                                          <p:spTgt spid="4">
                                            <p:graphicEl>
                                              <a:dgm id="{71DDEEF1-5DA1-477A-99AE-991104C39FCF}"/>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4">
                                            <p:graphicEl>
                                              <a:dgm id="{EAA99467-D7FF-4A6E-AED9-5F9B3C9958DA}"/>
                                            </p:graphicEl>
                                          </p:spTgt>
                                        </p:tgtEl>
                                        <p:attrNameLst>
                                          <p:attrName>style.visibility</p:attrName>
                                        </p:attrNameLst>
                                      </p:cBhvr>
                                      <p:to>
                                        <p:strVal val="visible"/>
                                      </p:to>
                                    </p:set>
                                    <p:animEffect transition="in" filter="blinds(horizontal)">
                                      <p:cBhvr>
                                        <p:cTn id="37" dur="500"/>
                                        <p:tgtEl>
                                          <p:spTgt spid="4">
                                            <p:graphicEl>
                                              <a:dgm id="{EAA99467-D7FF-4A6E-AED9-5F9B3C9958DA}"/>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blinds(horizontal)">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D1857-4ECD-4CC9-BFE9-A1CE521A961A}"/>
              </a:ext>
            </a:extLst>
          </p:cNvPr>
          <p:cNvSpPr>
            <a:spLocks noGrp="1"/>
          </p:cNvSpPr>
          <p:nvPr>
            <p:ph type="title"/>
          </p:nvPr>
        </p:nvSpPr>
        <p:spPr/>
        <p:txBody>
          <a:bodyPr/>
          <a:lstStyle/>
          <a:p>
            <a:r>
              <a:rPr lang="en-GB" dirty="0"/>
              <a:t>Break 5</a:t>
            </a:r>
          </a:p>
        </p:txBody>
      </p:sp>
      <p:sp>
        <p:nvSpPr>
          <p:cNvPr id="3" name="Content Placeholder 2">
            <a:extLst>
              <a:ext uri="{FF2B5EF4-FFF2-40B4-BE49-F238E27FC236}">
                <a16:creationId xmlns:a16="http://schemas.microsoft.com/office/drawing/2014/main" id="{1387B56E-F4CE-4682-BD5D-C03629826AB8}"/>
              </a:ext>
            </a:extLst>
          </p:cNvPr>
          <p:cNvSpPr>
            <a:spLocks noGrp="1"/>
          </p:cNvSpPr>
          <p:nvPr>
            <p:ph idx="1"/>
          </p:nvPr>
        </p:nvSpPr>
        <p:spPr/>
        <p:txBody>
          <a:bodyPr>
            <a:normAutofit fontScale="47500" lnSpcReduction="20000"/>
          </a:bodyPr>
          <a:lstStyle/>
          <a:p>
            <a:r>
              <a:rPr lang="en-GB" sz="5800" dirty="0"/>
              <a:t>Assuming you collected all these references, organise them in alphabetic order, and correct </a:t>
            </a:r>
            <a:r>
              <a:rPr lang="en-GB" sz="5800" dirty="0" err="1"/>
              <a:t>formating</a:t>
            </a:r>
            <a:r>
              <a:rPr lang="en-GB" sz="5800" dirty="0"/>
              <a:t>:</a:t>
            </a:r>
          </a:p>
          <a:p>
            <a:pPr lvl="2"/>
            <a:r>
              <a:rPr lang="en-GB" sz="2500" dirty="0"/>
              <a:t>Hammad, R, Khan, Z., Safieddine, F., and Ahmed, A. Oct 2020. </a:t>
            </a:r>
            <a:r>
              <a:rPr lang="en-GB" sz="2500" i="1" dirty="0"/>
              <a:t>A Review of Learning Theories and Models underpinning Technology-enhanced learning artefacts.</a:t>
            </a:r>
            <a:r>
              <a:rPr lang="en-GB" sz="2500" dirty="0"/>
              <a:t> World Journal of Science, Technology, and Sustainable Development – Emerald Publication.</a:t>
            </a:r>
          </a:p>
          <a:p>
            <a:pPr lvl="2"/>
            <a:r>
              <a:rPr lang="en-GB" sz="2500" dirty="0" err="1"/>
              <a:t>Dordevic</a:t>
            </a:r>
            <a:r>
              <a:rPr lang="en-GB" sz="2500" dirty="0"/>
              <a:t>, M., Pourghomi, P. and Safieddine, F. Oct 2020. </a:t>
            </a:r>
            <a:r>
              <a:rPr lang="en-GB" sz="2500" i="1" dirty="0"/>
              <a:t>Identifying Fake News from the Variables that Governs the Spread of Fake News</a:t>
            </a:r>
            <a:r>
              <a:rPr lang="en-GB" sz="2500" dirty="0"/>
              <a:t>. SMAP 2020 - IEEE Workshop on Semantic and Social Media Adaptation and Personalization, Zakynthos, Greece.</a:t>
            </a:r>
          </a:p>
          <a:p>
            <a:pPr lvl="2"/>
            <a:r>
              <a:rPr lang="en-GB" sz="2500" dirty="0"/>
              <a:t>Safieddine, F. and Hammad, R., Jul 2020. Fake News: Origins and Political Impact. In </a:t>
            </a:r>
            <a:r>
              <a:rPr lang="en-GB" sz="2500" i="1" dirty="0"/>
              <a:t>Handbook of Research on Recent Developments in Internet Activism and Political Participation</a:t>
            </a:r>
            <a:r>
              <a:rPr lang="en-GB" sz="2500" dirty="0"/>
              <a:t> (pp. 103-121). IGI Global Publishing.</a:t>
            </a:r>
          </a:p>
          <a:p>
            <a:pPr lvl="2"/>
            <a:r>
              <a:rPr lang="en-GB" sz="2500" dirty="0"/>
              <a:t>Ibrahim, Y and Safieddine, F. (ed.) Feb 2020. </a:t>
            </a:r>
            <a:r>
              <a:rPr lang="en-GB" sz="2500" i="1" dirty="0"/>
              <a:t>Fake News in an Era of Social Media: Tracking Viral Contagion</a:t>
            </a:r>
            <a:r>
              <a:rPr lang="en-GB" sz="2500" dirty="0"/>
              <a:t>. Rowman &amp; Littlefield.</a:t>
            </a:r>
          </a:p>
          <a:p>
            <a:pPr lvl="2"/>
            <a:r>
              <a:rPr lang="en-GB" sz="2500" dirty="0"/>
              <a:t>Pourghomi, P., </a:t>
            </a:r>
            <a:r>
              <a:rPr lang="en-GB" sz="2500" dirty="0" err="1"/>
              <a:t>Dordevic</a:t>
            </a:r>
            <a:r>
              <a:rPr lang="en-GB" sz="2500" dirty="0"/>
              <a:t>, M. and Safieddine, F. Jan 2020. Facebook Fake Profile Identification: Technical and Ethical Considerations. </a:t>
            </a:r>
            <a:r>
              <a:rPr lang="en-GB" sz="2500" i="1" dirty="0"/>
              <a:t>International Journal of Pervasive Computing and Communications</a:t>
            </a:r>
            <a:r>
              <a:rPr lang="en-GB" sz="2500" dirty="0"/>
              <a:t>.</a:t>
            </a:r>
          </a:p>
          <a:p>
            <a:pPr lvl="2"/>
            <a:r>
              <a:rPr lang="en-GB" sz="2500" dirty="0"/>
              <a:t>Ismail, R., Safieddine, F. and </a:t>
            </a:r>
            <a:r>
              <a:rPr lang="en-GB" sz="2500" dirty="0" err="1"/>
              <a:t>Jaradat</a:t>
            </a:r>
            <a:r>
              <a:rPr lang="en-GB" sz="2500" dirty="0"/>
              <a:t>, A. March 2019. E-university delivery model: handling the evaluation process. </a:t>
            </a:r>
            <a:r>
              <a:rPr lang="en-GB" sz="2500" i="1" dirty="0"/>
              <a:t>Business Process Management Journal.</a:t>
            </a:r>
            <a:r>
              <a:rPr lang="en-GB" sz="2500" dirty="0"/>
              <a:t> 25 (7), pp. 1633-1646.</a:t>
            </a:r>
          </a:p>
          <a:p>
            <a:pPr lvl="2"/>
            <a:r>
              <a:rPr lang="en-GB" sz="2500" dirty="0" err="1"/>
              <a:t>Jaradat</a:t>
            </a:r>
            <a:r>
              <a:rPr lang="en-GB" sz="2500" dirty="0"/>
              <a:t>, A., Abu </a:t>
            </a:r>
            <a:r>
              <a:rPr lang="en-GB" sz="2500" dirty="0" err="1"/>
              <a:t>Halimeh</a:t>
            </a:r>
            <a:r>
              <a:rPr lang="en-GB" sz="2500" dirty="0"/>
              <a:t>, A., </a:t>
            </a:r>
            <a:r>
              <a:rPr lang="en-GB" sz="2500" dirty="0" err="1"/>
              <a:t>Deraman</a:t>
            </a:r>
            <a:r>
              <a:rPr lang="en-GB" sz="2500" dirty="0"/>
              <a:t>, A. and Safieddine, F. 2018. </a:t>
            </a:r>
            <a:r>
              <a:rPr lang="en-GB" sz="2500" i="1" dirty="0"/>
              <a:t>A best-effort integration framework for imperfect information spaces. </a:t>
            </a:r>
            <a:r>
              <a:rPr lang="en-GB" sz="2500" dirty="0"/>
              <a:t>International Journal of Intelligent Information and Database Systems. 11 (4), pp. 296 - 314.</a:t>
            </a:r>
          </a:p>
          <a:p>
            <a:endParaRPr lang="en-GB" dirty="0"/>
          </a:p>
        </p:txBody>
      </p:sp>
    </p:spTree>
    <p:extLst>
      <p:ext uri="{BB962C8B-B14F-4D97-AF65-F5344CB8AC3E}">
        <p14:creationId xmlns:p14="http://schemas.microsoft.com/office/powerpoint/2010/main" val="3216134849"/>
      </p:ext>
    </p:extLst>
  </p:cSld>
  <p:clrMapOvr>
    <a:masterClrMapping/>
  </p:clrMapOvr>
  <mc:AlternateContent xmlns:mc="http://schemas.openxmlformats.org/markup-compatibility/2006" xmlns:p14="http://schemas.microsoft.com/office/powerpoint/2010/main">
    <mc:Choice Requires="p14">
      <p:transition spd="slow" p14:dur="2000" advTm="29648"/>
    </mc:Choice>
    <mc:Fallback xmlns="">
      <p:transition spd="slow" advTm="2964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332656"/>
            <a:ext cx="5328592" cy="5847755"/>
          </a:xfrm>
          <a:prstGeom prst="rect">
            <a:avLst/>
          </a:prstGeom>
        </p:spPr>
        <p:txBody>
          <a:bodyPr wrap="square">
            <a:spAutoFit/>
          </a:bodyPr>
          <a:lstStyle/>
          <a:p>
            <a:r>
              <a:rPr lang="en-GB" sz="3200" b="1" dirty="0">
                <a:solidFill>
                  <a:srgbClr val="00CCCC"/>
                </a:solidFill>
              </a:rPr>
              <a:t>Literature Review:</a:t>
            </a:r>
          </a:p>
          <a:p>
            <a:endParaRPr lang="en-GB" dirty="0"/>
          </a:p>
          <a:p>
            <a:endParaRPr lang="en-GB" dirty="0"/>
          </a:p>
          <a:p>
            <a:endParaRPr lang="en-GB" dirty="0"/>
          </a:p>
          <a:p>
            <a:r>
              <a:rPr lang="en-GB" b="1" dirty="0">
                <a:solidFill>
                  <a:srgbClr val="FF0000"/>
                </a:solidFill>
              </a:rPr>
              <a:t>Typical Structure </a:t>
            </a:r>
            <a:r>
              <a:rPr lang="en-GB" dirty="0"/>
              <a:t>of a Literature Review:</a:t>
            </a:r>
          </a:p>
          <a:p>
            <a:endParaRPr lang="en-GB" dirty="0"/>
          </a:p>
          <a:p>
            <a:r>
              <a:rPr lang="en-GB" b="1" i="1" dirty="0"/>
              <a:t>Chapter 2: Literature Review</a:t>
            </a:r>
          </a:p>
          <a:p>
            <a:endParaRPr lang="en-GB" dirty="0"/>
          </a:p>
          <a:p>
            <a:r>
              <a:rPr lang="en-GB" dirty="0"/>
              <a:t>2.1. Introduction:</a:t>
            </a:r>
          </a:p>
          <a:p>
            <a:r>
              <a:rPr lang="en-GB" dirty="0"/>
              <a:t>…</a:t>
            </a:r>
          </a:p>
          <a:p>
            <a:r>
              <a:rPr lang="en-GB" dirty="0"/>
              <a:t>….</a:t>
            </a:r>
          </a:p>
          <a:p>
            <a:r>
              <a:rPr lang="en-GB" dirty="0"/>
              <a:t>2.2. E-Universities:</a:t>
            </a:r>
            <a:r>
              <a:rPr lang="en-GB" sz="1100" dirty="0">
                <a:solidFill>
                  <a:srgbClr val="00CCCC"/>
                </a:solidFill>
              </a:rPr>
              <a:t>:&lt;&lt;Key Terms and definition from the literature&gt;&gt;</a:t>
            </a:r>
          </a:p>
          <a:p>
            <a:r>
              <a:rPr lang="en-GB" dirty="0"/>
              <a:t>…</a:t>
            </a:r>
          </a:p>
          <a:p>
            <a:r>
              <a:rPr lang="en-GB" dirty="0"/>
              <a:t>2.2.1. Compare models:</a:t>
            </a:r>
          </a:p>
          <a:p>
            <a:r>
              <a:rPr lang="en-GB" dirty="0"/>
              <a:t>…</a:t>
            </a:r>
          </a:p>
          <a:p>
            <a:r>
              <a:rPr lang="en-GB" dirty="0"/>
              <a:t>2.3. Challenges and limitations:</a:t>
            </a:r>
          </a:p>
          <a:p>
            <a:r>
              <a:rPr lang="en-GB" dirty="0"/>
              <a:t>…..</a:t>
            </a:r>
          </a:p>
          <a:p>
            <a:r>
              <a:rPr lang="en-GB" dirty="0"/>
              <a:t>…………………</a:t>
            </a:r>
          </a:p>
          <a:p>
            <a:r>
              <a:rPr lang="en-GB" dirty="0"/>
              <a:t>2.9. Gaps in the Literature:</a:t>
            </a:r>
          </a:p>
          <a:p>
            <a:r>
              <a:rPr lang="en-GB" dirty="0"/>
              <a:t>……</a:t>
            </a:r>
          </a:p>
        </p:txBody>
      </p:sp>
      <p:pic>
        <p:nvPicPr>
          <p:cNvPr id="4" name="Picture 3">
            <a:extLst>
              <a:ext uri="{FF2B5EF4-FFF2-40B4-BE49-F238E27FC236}">
                <a16:creationId xmlns:a16="http://schemas.microsoft.com/office/drawing/2014/main" id="{61ACA2CC-507D-4B14-9DE0-0E635F9C658A}"/>
              </a:ext>
            </a:extLst>
          </p:cNvPr>
          <p:cNvPicPr>
            <a:picLocks noChangeAspect="1"/>
          </p:cNvPicPr>
          <p:nvPr/>
        </p:nvPicPr>
        <p:blipFill>
          <a:blip r:embed="rId3"/>
          <a:stretch>
            <a:fillRect/>
          </a:stretch>
        </p:blipFill>
        <p:spPr>
          <a:xfrm>
            <a:off x="6457751" y="61802"/>
            <a:ext cx="2619375" cy="1743075"/>
          </a:xfrm>
          <a:prstGeom prst="rect">
            <a:avLst/>
          </a:prstGeom>
        </p:spPr>
      </p:pic>
    </p:spTree>
    <p:custDataLst>
      <p:tags r:id="rId1"/>
    </p:custDataLst>
    <p:extLst>
      <p:ext uri="{BB962C8B-B14F-4D97-AF65-F5344CB8AC3E}">
        <p14:creationId xmlns:p14="http://schemas.microsoft.com/office/powerpoint/2010/main" val="3451267121"/>
      </p:ext>
    </p:extLst>
  </p:cSld>
  <p:clrMapOvr>
    <a:masterClrMapping/>
  </p:clrMapOvr>
  <mc:AlternateContent xmlns:mc="http://schemas.openxmlformats.org/markup-compatibility/2006" xmlns:p14="http://schemas.microsoft.com/office/powerpoint/2010/main">
    <mc:Choice Requires="p14">
      <p:transition spd="slow" p14:dur="2000" advTm="46233"/>
    </mc:Choice>
    <mc:Fallback xmlns="">
      <p:transition spd="slow" advTm="462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16" end="1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xEl>
                                              <p:pRg st="17" end="1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
                                            <p:txEl>
                                              <p:pRg st="18" end="1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
                                            <p:txEl>
                                              <p:pRg st="19" end="1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bldLvl="5"/>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Using your own words:</a:t>
            </a:r>
          </a:p>
        </p:txBody>
      </p:sp>
      <p:pic>
        <p:nvPicPr>
          <p:cNvPr id="4" name="Picture 3" descr="MakeANote.gif"/>
          <p:cNvPicPr>
            <a:picLocks noChangeAspect="1"/>
          </p:cNvPicPr>
          <p:nvPr/>
        </p:nvPicPr>
        <p:blipFill>
          <a:blip r:embed="rId2" cstate="print"/>
          <a:stretch>
            <a:fillRect/>
          </a:stretch>
        </p:blipFill>
        <p:spPr>
          <a:xfrm>
            <a:off x="7380312" y="0"/>
            <a:ext cx="1763688" cy="1535276"/>
          </a:xfrm>
          <a:prstGeom prst="rect">
            <a:avLst/>
          </a:prstGeom>
        </p:spPr>
      </p:pic>
      <p:sp>
        <p:nvSpPr>
          <p:cNvPr id="5"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Tm="16135"/>
    </mc:Choice>
    <mc:Fallback xmlns="">
      <p:transition spd="slow" advTm="16135"/>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Using your own words:</a:t>
            </a:r>
          </a:p>
        </p:txBody>
      </p:sp>
      <p:sp>
        <p:nvSpPr>
          <p:cNvPr id="3" name="Content Placeholder 2"/>
          <p:cNvSpPr>
            <a:spLocks noGrp="1"/>
          </p:cNvSpPr>
          <p:nvPr>
            <p:ph idx="1"/>
          </p:nvPr>
        </p:nvSpPr>
        <p:spPr/>
        <p:txBody>
          <a:bodyPr>
            <a:normAutofit/>
          </a:bodyPr>
          <a:lstStyle/>
          <a:p>
            <a:r>
              <a:rPr lang="en-GB" dirty="0"/>
              <a:t>It is important you do not copy/paste.</a:t>
            </a:r>
          </a:p>
          <a:p>
            <a:r>
              <a:rPr lang="en-GB" dirty="0"/>
              <a:t>And when using ‘Quotes’ use it for important things only.</a:t>
            </a:r>
          </a:p>
          <a:p>
            <a:r>
              <a:rPr lang="en-GB" dirty="0"/>
              <a:t>You need to demonstrate you understand what you read and you explain it correctly:</a:t>
            </a:r>
          </a:p>
          <a:p>
            <a:r>
              <a:rPr lang="en-GB" dirty="0"/>
              <a:t>Two methods:</a:t>
            </a:r>
          </a:p>
          <a:p>
            <a:pPr lvl="1"/>
            <a:r>
              <a:rPr lang="en-GB" dirty="0"/>
              <a:t>Paraphrasing</a:t>
            </a:r>
          </a:p>
          <a:p>
            <a:pPr lvl="1"/>
            <a:r>
              <a:rPr lang="en-GB" dirty="0"/>
              <a:t>Summarising</a:t>
            </a:r>
          </a:p>
        </p:txBody>
      </p:sp>
      <p:pic>
        <p:nvPicPr>
          <p:cNvPr id="4" name="Picture 3" descr="MakeANote.gif"/>
          <p:cNvPicPr>
            <a:picLocks noChangeAspect="1"/>
          </p:cNvPicPr>
          <p:nvPr/>
        </p:nvPicPr>
        <p:blipFill>
          <a:blip r:embed="rId3" cstate="print"/>
          <a:stretch>
            <a:fillRect/>
          </a:stretch>
        </p:blipFill>
        <p:spPr>
          <a:xfrm>
            <a:off x="7380312" y="0"/>
            <a:ext cx="1763688" cy="1535276"/>
          </a:xfrm>
          <a:prstGeom prst="rect">
            <a:avLst/>
          </a:prstGeom>
        </p:spPr>
      </p:pic>
      <p:sp>
        <p:nvSpPr>
          <p:cNvPr id="5"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54</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Tree>
    <p:custDataLst>
      <p:tags r:id="rId1"/>
    </p:custDataLst>
    <p:extLst>
      <p:ext uri="{BB962C8B-B14F-4D97-AF65-F5344CB8AC3E}">
        <p14:creationId xmlns:p14="http://schemas.microsoft.com/office/powerpoint/2010/main" val="2144333102"/>
      </p:ext>
    </p:extLst>
  </p:cSld>
  <p:clrMapOvr>
    <a:masterClrMapping/>
  </p:clrMapOvr>
  <mc:AlternateContent xmlns:mc="http://schemas.openxmlformats.org/markup-compatibility/2006" xmlns:p14="http://schemas.microsoft.com/office/powerpoint/2010/main">
    <mc:Choice Requires="p14">
      <p:transition spd="slow" p14:dur="2000" advTm="71248"/>
    </mc:Choice>
    <mc:Fallback xmlns="">
      <p:transition spd="slow" advTm="7124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blinds(horizontal)">
                                      <p:cBhvr>
                                        <p:cTn id="25" dur="500"/>
                                        <p:tgtEl>
                                          <p:spTgt spid="3">
                                            <p:txEl>
                                              <p:pRg st="4" end="4"/>
                                            </p:txEl>
                                          </p:spTgt>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blinds(horizontal)">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GB" sz="4000" b="1" dirty="0"/>
              <a:t>Using your own words:</a:t>
            </a:r>
          </a:p>
        </p:txBody>
      </p:sp>
      <p:sp>
        <p:nvSpPr>
          <p:cNvPr id="13315" name="Content Placeholder 2"/>
          <p:cNvSpPr>
            <a:spLocks noGrp="1"/>
          </p:cNvSpPr>
          <p:nvPr>
            <p:ph idx="1"/>
          </p:nvPr>
        </p:nvSpPr>
        <p:spPr/>
        <p:txBody>
          <a:bodyPr/>
          <a:lstStyle/>
          <a:p>
            <a:pPr>
              <a:buNone/>
            </a:pPr>
            <a:r>
              <a:rPr lang="en-GB" sz="2400" b="1" dirty="0"/>
              <a:t>Paraphrasing:</a:t>
            </a:r>
            <a:endParaRPr lang="en-GB" sz="2200" b="1" dirty="0"/>
          </a:p>
          <a:p>
            <a:pPr eaLnBrk="1" hangingPunct="1"/>
            <a:r>
              <a:rPr lang="en-GB" sz="2200" dirty="0"/>
              <a:t>Presenting an idea or argument in your own words.</a:t>
            </a:r>
          </a:p>
          <a:p>
            <a:pPr eaLnBrk="1" hangingPunct="1">
              <a:buFontTx/>
              <a:buNone/>
            </a:pPr>
            <a:endParaRPr lang="en-GB" sz="900" dirty="0"/>
          </a:p>
          <a:p>
            <a:pPr eaLnBrk="1" hangingPunct="1"/>
            <a:r>
              <a:rPr lang="en-GB" sz="2200" dirty="0"/>
              <a:t>Make sure it is significantly altered from its original text without changing the context to avoid plagiarism </a:t>
            </a:r>
            <a:endParaRPr lang="en-GB" sz="1800" i="1" dirty="0"/>
          </a:p>
          <a:p>
            <a:pPr eaLnBrk="1" hangingPunct="1"/>
            <a:endParaRPr lang="en-GB" sz="900" dirty="0"/>
          </a:p>
          <a:p>
            <a:pPr eaLnBrk="1" hangingPunct="1"/>
            <a:r>
              <a:rPr lang="en-GB" sz="2200" dirty="0"/>
              <a:t>Even though you are paraphrasing it is good practice to include the page number where you found that information.</a:t>
            </a:r>
            <a:endParaRPr lang="en-US" sz="2200" dirty="0"/>
          </a:p>
        </p:txBody>
      </p:sp>
      <p:sp>
        <p:nvSpPr>
          <p:cNvPr id="4" name="TextBox 3"/>
          <p:cNvSpPr txBox="1"/>
          <p:nvPr/>
        </p:nvSpPr>
        <p:spPr>
          <a:xfrm>
            <a:off x="1619672" y="4365104"/>
            <a:ext cx="5832648" cy="1015663"/>
          </a:xfrm>
          <a:prstGeom prst="rect">
            <a:avLst/>
          </a:prstGeom>
          <a:ln cap="rnd">
            <a:noFill/>
            <a:round/>
          </a:ln>
          <a:effectLst/>
          <a:scene3d>
            <a:camera prst="orthographicFront">
              <a:rot lat="0" lon="0" rev="0"/>
            </a:camera>
            <a:lightRig rig="chilly" dir="t">
              <a:rot lat="0" lon="0" rev="18480000"/>
            </a:lightRig>
          </a:scene3d>
          <a:sp3d prstMaterial="clear">
            <a:bevelT h="63500"/>
          </a:sp3d>
        </p:spPr>
        <p:style>
          <a:lnRef idx="1">
            <a:schemeClr val="accent4"/>
          </a:lnRef>
          <a:fillRef idx="2">
            <a:schemeClr val="accent4"/>
          </a:fillRef>
          <a:effectRef idx="1">
            <a:schemeClr val="accent4"/>
          </a:effectRef>
          <a:fontRef idx="minor">
            <a:schemeClr val="dk1"/>
          </a:fontRef>
        </p:style>
        <p:txBody>
          <a:bodyPr>
            <a:spAutoFit/>
          </a:bodyPr>
          <a:lstStyle/>
          <a:p>
            <a:r>
              <a:rPr lang="en-GB" sz="2000" dirty="0"/>
              <a:t>HTML stands for HyperText Markup Language. HTML is used to present the content and visual format of a Web page (Lemay, 2000, p. 51).</a:t>
            </a:r>
          </a:p>
        </p:txBody>
      </p:sp>
      <p:pic>
        <p:nvPicPr>
          <p:cNvPr id="6" name="Picture 5" descr="MakeANote.gif"/>
          <p:cNvPicPr>
            <a:picLocks noChangeAspect="1"/>
          </p:cNvPicPr>
          <p:nvPr/>
        </p:nvPicPr>
        <p:blipFill>
          <a:blip r:embed="rId3" cstate="print"/>
          <a:stretch>
            <a:fillRect/>
          </a:stretch>
        </p:blipFill>
        <p:spPr>
          <a:xfrm>
            <a:off x="7380312" y="0"/>
            <a:ext cx="1763688" cy="1535276"/>
          </a:xfrm>
          <a:prstGeom prst="rect">
            <a:avLst/>
          </a:prstGeom>
        </p:spPr>
      </p:pic>
      <p:sp>
        <p:nvSpPr>
          <p:cNvPr id="7"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55</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00088"/>
    </mc:Choice>
    <mc:Fallback xmlns="">
      <p:transition spd="slow" advTm="1000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Effect transition="in" filter="blinds(horizontal)">
                                      <p:cBhvr>
                                        <p:cTn id="7" dur="500"/>
                                        <p:tgtEl>
                                          <p:spTgt spid="133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315">
                                            <p:txEl>
                                              <p:pRg st="1" end="1"/>
                                            </p:txEl>
                                          </p:spTgt>
                                        </p:tgtEl>
                                        <p:attrNameLst>
                                          <p:attrName>style.visibility</p:attrName>
                                        </p:attrNameLst>
                                      </p:cBhvr>
                                      <p:to>
                                        <p:strVal val="visible"/>
                                      </p:to>
                                    </p:set>
                                    <p:animEffect transition="in" filter="blinds(horizontal)">
                                      <p:cBhvr>
                                        <p:cTn id="12" dur="500"/>
                                        <p:tgtEl>
                                          <p:spTgt spid="133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315">
                                            <p:txEl>
                                              <p:pRg st="3" end="3"/>
                                            </p:txEl>
                                          </p:spTgt>
                                        </p:tgtEl>
                                        <p:attrNameLst>
                                          <p:attrName>style.visibility</p:attrName>
                                        </p:attrNameLst>
                                      </p:cBhvr>
                                      <p:to>
                                        <p:strVal val="visible"/>
                                      </p:to>
                                    </p:set>
                                    <p:animEffect transition="in" filter="blinds(horizontal)">
                                      <p:cBhvr>
                                        <p:cTn id="17" dur="500"/>
                                        <p:tgtEl>
                                          <p:spTgt spid="1331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315">
                                            <p:txEl>
                                              <p:pRg st="5" end="5"/>
                                            </p:txEl>
                                          </p:spTgt>
                                        </p:tgtEl>
                                        <p:attrNameLst>
                                          <p:attrName>style.visibility</p:attrName>
                                        </p:attrNameLst>
                                      </p:cBhvr>
                                      <p:to>
                                        <p:strVal val="visible"/>
                                      </p:to>
                                    </p:set>
                                    <p:animEffect transition="in" filter="blinds(horizontal)">
                                      <p:cBhvr>
                                        <p:cTn id="22" dur="500"/>
                                        <p:tgtEl>
                                          <p:spTgt spid="1331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p:bldP spid="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GB" sz="4000" b="1" dirty="0"/>
              <a:t>Using your own words:</a:t>
            </a:r>
          </a:p>
        </p:txBody>
      </p:sp>
      <p:sp>
        <p:nvSpPr>
          <p:cNvPr id="14339" name="Content Placeholder 2"/>
          <p:cNvSpPr>
            <a:spLocks noGrp="1"/>
          </p:cNvSpPr>
          <p:nvPr>
            <p:ph idx="1"/>
          </p:nvPr>
        </p:nvSpPr>
        <p:spPr/>
        <p:txBody>
          <a:bodyPr/>
          <a:lstStyle/>
          <a:p>
            <a:pPr>
              <a:buNone/>
            </a:pPr>
            <a:r>
              <a:rPr lang="en-GB" sz="2400" b="1" dirty="0"/>
              <a:t>Summarising:</a:t>
            </a:r>
            <a:endParaRPr lang="en-GB" sz="2200" b="1" dirty="0"/>
          </a:p>
          <a:p>
            <a:pPr eaLnBrk="1" hangingPunct="1"/>
            <a:r>
              <a:rPr lang="en-GB" sz="2200" dirty="0"/>
              <a:t>Just outlining the brief summary of the subject or information.</a:t>
            </a:r>
          </a:p>
          <a:p>
            <a:pPr eaLnBrk="1" hangingPunct="1"/>
            <a:endParaRPr lang="en-GB" sz="1200" dirty="0"/>
          </a:p>
          <a:p>
            <a:pPr eaLnBrk="1" hangingPunct="1"/>
            <a:r>
              <a:rPr lang="en-GB" sz="2200" dirty="0"/>
              <a:t>Summaries tend to refer to the whole work or to a large sections of it.</a:t>
            </a:r>
          </a:p>
          <a:p>
            <a:pPr eaLnBrk="1" hangingPunct="1">
              <a:buFontTx/>
              <a:buNone/>
            </a:pPr>
            <a:endParaRPr lang="en-GB" sz="1200" dirty="0"/>
          </a:p>
          <a:p>
            <a:pPr eaLnBrk="1" hangingPunct="1"/>
            <a:r>
              <a:rPr lang="en-GB" sz="2200" dirty="0"/>
              <a:t>Summaries do not require page numbers.</a:t>
            </a:r>
          </a:p>
          <a:p>
            <a:pPr eaLnBrk="1" hangingPunct="1"/>
            <a:endParaRPr lang="en-GB" sz="2200" dirty="0"/>
          </a:p>
        </p:txBody>
      </p:sp>
      <p:sp>
        <p:nvSpPr>
          <p:cNvPr id="4" name="TextBox 3"/>
          <p:cNvSpPr txBox="1"/>
          <p:nvPr/>
        </p:nvSpPr>
        <p:spPr>
          <a:xfrm>
            <a:off x="1547664" y="4653136"/>
            <a:ext cx="5760640" cy="1077218"/>
          </a:xfrm>
          <a:prstGeom prst="rect">
            <a:avLst/>
          </a:prstGeom>
          <a:ln cap="rnd">
            <a:noFill/>
            <a:round/>
          </a:ln>
          <a:effectLst/>
          <a:scene3d>
            <a:camera prst="orthographicFront">
              <a:rot lat="0" lon="0" rev="0"/>
            </a:camera>
            <a:lightRig rig="chilly" dir="t">
              <a:rot lat="0" lon="0" rev="18480000"/>
            </a:lightRig>
          </a:scene3d>
          <a:sp3d prstMaterial="clear">
            <a:bevelT h="63500"/>
          </a:sp3d>
        </p:spPr>
        <p:style>
          <a:lnRef idx="1">
            <a:schemeClr val="accent4"/>
          </a:lnRef>
          <a:fillRef idx="2">
            <a:schemeClr val="accent4"/>
          </a:fillRef>
          <a:effectRef idx="1">
            <a:schemeClr val="accent4"/>
          </a:effectRef>
          <a:fontRef idx="minor">
            <a:schemeClr val="dk1"/>
          </a:fontRef>
        </p:style>
        <p:txBody>
          <a:bodyPr>
            <a:spAutoFit/>
          </a:bodyPr>
          <a:lstStyle/>
          <a:p>
            <a:pPr fontAlgn="auto">
              <a:spcBef>
                <a:spcPts val="0"/>
              </a:spcBef>
              <a:spcAft>
                <a:spcPts val="0"/>
              </a:spcAft>
              <a:defRPr/>
            </a:pPr>
            <a:r>
              <a:rPr lang="en-GB" sz="1600" dirty="0"/>
              <a:t>Several researchers have argued that websites start simple but quickly grow to become completely unmanageable and thus careful planning is an essential (</a:t>
            </a:r>
            <a:r>
              <a:rPr lang="en-US" sz="1600" dirty="0">
                <a:cs typeface="Times New Roman" charset="0"/>
              </a:rPr>
              <a:t>Lang , 2001; </a:t>
            </a:r>
            <a:r>
              <a:rPr lang="en-US" sz="1600" dirty="0" err="1">
                <a:cs typeface="Times New Roman" charset="0"/>
              </a:rPr>
              <a:t>Conallen</a:t>
            </a:r>
            <a:r>
              <a:rPr lang="en-US" sz="1600" dirty="0">
                <a:cs typeface="Times New Roman" charset="0"/>
              </a:rPr>
              <a:t>, 2000; Safieddine, 2004; and </a:t>
            </a:r>
            <a:r>
              <a:rPr lang="en-US" sz="1600" dirty="0" err="1">
                <a:cs typeface="Times New Roman" charset="0"/>
              </a:rPr>
              <a:t>Fraternali</a:t>
            </a:r>
            <a:r>
              <a:rPr lang="en-US" sz="1600" dirty="0">
                <a:cs typeface="Times New Roman" charset="0"/>
              </a:rPr>
              <a:t>, 1999).</a:t>
            </a:r>
            <a:endParaRPr lang="en-US" sz="1600" dirty="0">
              <a:latin typeface="Times New Roman" pitchFamily="18" charset="0"/>
              <a:cs typeface="Times New Roman" pitchFamily="18" charset="0"/>
            </a:endParaRPr>
          </a:p>
        </p:txBody>
      </p:sp>
      <p:pic>
        <p:nvPicPr>
          <p:cNvPr id="6" name="Picture 5" descr="MakeANote.gif"/>
          <p:cNvPicPr>
            <a:picLocks noChangeAspect="1"/>
          </p:cNvPicPr>
          <p:nvPr/>
        </p:nvPicPr>
        <p:blipFill>
          <a:blip r:embed="rId3" cstate="print"/>
          <a:stretch>
            <a:fillRect/>
          </a:stretch>
        </p:blipFill>
        <p:spPr>
          <a:xfrm>
            <a:off x="7380312" y="0"/>
            <a:ext cx="1763688" cy="1535276"/>
          </a:xfrm>
          <a:prstGeom prst="rect">
            <a:avLst/>
          </a:prstGeom>
        </p:spPr>
      </p:pic>
      <p:sp>
        <p:nvSpPr>
          <p:cNvPr id="7"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56</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6568"/>
    </mc:Choice>
    <mc:Fallback xmlns="">
      <p:transition spd="slow" advTm="465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Effect transition="in" filter="blinds(horizontal)">
                                      <p:cBhvr>
                                        <p:cTn id="7" dur="500"/>
                                        <p:tgtEl>
                                          <p:spTgt spid="143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339">
                                            <p:txEl>
                                              <p:pRg st="1" end="1"/>
                                            </p:txEl>
                                          </p:spTgt>
                                        </p:tgtEl>
                                        <p:attrNameLst>
                                          <p:attrName>style.visibility</p:attrName>
                                        </p:attrNameLst>
                                      </p:cBhvr>
                                      <p:to>
                                        <p:strVal val="visible"/>
                                      </p:to>
                                    </p:set>
                                    <p:animEffect transition="in" filter="blinds(horizontal)">
                                      <p:cBhvr>
                                        <p:cTn id="12" dur="500"/>
                                        <p:tgtEl>
                                          <p:spTgt spid="143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339">
                                            <p:txEl>
                                              <p:pRg st="3" end="3"/>
                                            </p:txEl>
                                          </p:spTgt>
                                        </p:tgtEl>
                                        <p:attrNameLst>
                                          <p:attrName>style.visibility</p:attrName>
                                        </p:attrNameLst>
                                      </p:cBhvr>
                                      <p:to>
                                        <p:strVal val="visible"/>
                                      </p:to>
                                    </p:set>
                                    <p:animEffect transition="in" filter="blinds(horizontal)">
                                      <p:cBhvr>
                                        <p:cTn id="17" dur="500"/>
                                        <p:tgtEl>
                                          <p:spTgt spid="1433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4339">
                                            <p:txEl>
                                              <p:pRg st="5" end="5"/>
                                            </p:txEl>
                                          </p:spTgt>
                                        </p:tgtEl>
                                        <p:attrNameLst>
                                          <p:attrName>style.visibility</p:attrName>
                                        </p:attrNameLst>
                                      </p:cBhvr>
                                      <p:to>
                                        <p:strVal val="visible"/>
                                      </p:to>
                                    </p:set>
                                    <p:animEffect transition="in" filter="blinds(horizontal)">
                                      <p:cBhvr>
                                        <p:cTn id="22" dur="500"/>
                                        <p:tgtEl>
                                          <p:spTgt spid="14339">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P spid="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b="1" dirty="0"/>
              <a:t>Essential training and reading:</a:t>
            </a:r>
          </a:p>
        </p:txBody>
      </p:sp>
      <p:sp>
        <p:nvSpPr>
          <p:cNvPr id="3" name="Content Placeholder 2"/>
          <p:cNvSpPr>
            <a:spLocks noGrp="1"/>
          </p:cNvSpPr>
          <p:nvPr>
            <p:ph idx="1"/>
          </p:nvPr>
        </p:nvSpPr>
        <p:spPr/>
        <p:txBody>
          <a:bodyPr/>
          <a:lstStyle/>
          <a:p>
            <a:r>
              <a:rPr lang="en-GB" dirty="0"/>
              <a:t>Several documents are found online to support these slides:</a:t>
            </a:r>
          </a:p>
          <a:p>
            <a:pPr lvl="1"/>
            <a:r>
              <a:rPr lang="en-GB" dirty="0"/>
              <a:t>PDF file online on academic misconduct.</a:t>
            </a:r>
          </a:p>
          <a:p>
            <a:pPr lvl="1"/>
            <a:r>
              <a:rPr lang="en-GB" dirty="0"/>
              <a:t>Google Scholar </a:t>
            </a:r>
            <a:r>
              <a:rPr lang="en-GB" dirty="0">
                <a:hlinkClick r:id="rId2"/>
              </a:rPr>
              <a:t>https://scholar.google.com/</a:t>
            </a:r>
            <a:r>
              <a:rPr lang="en-GB" dirty="0"/>
              <a:t> </a:t>
            </a:r>
          </a:p>
          <a:p>
            <a:pPr lvl="1"/>
            <a:r>
              <a:rPr lang="en-GB" dirty="0"/>
              <a:t>Harvard Online Generator</a:t>
            </a:r>
          </a:p>
          <a:p>
            <a:pPr lvl="1">
              <a:buNone/>
            </a:pPr>
            <a:r>
              <a:rPr lang="en-GB" dirty="0">
                <a:hlinkClick r:id="rId3"/>
              </a:rPr>
              <a:t>https://www.harvardgenerator.com/</a:t>
            </a:r>
            <a:endParaRPr lang="en-GB" dirty="0"/>
          </a:p>
        </p:txBody>
      </p:sp>
      <p:sp>
        <p:nvSpPr>
          <p:cNvPr id="5" name="Slide Number Placeholder 5"/>
          <p:cNvSpPr txBox="1">
            <a:spLocks/>
          </p:cNvSpPr>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47F499-35EC-47F5-ADA8-AEB26AC70B62}" type="slidenum">
              <a:rPr kumimoji="0" lang="en-GB"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57</a:t>
            </a:fld>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Tm="98741"/>
    </mc:Choice>
    <mc:Fallback xmlns="">
      <p:transition spd="slow" advTm="98741"/>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4C600A-EE3B-4261-8149-2C90A405C743}"/>
              </a:ext>
            </a:extLst>
          </p:cNvPr>
          <p:cNvSpPr>
            <a:spLocks noGrp="1"/>
          </p:cNvSpPr>
          <p:nvPr>
            <p:ph type="title"/>
          </p:nvPr>
        </p:nvSpPr>
        <p:spPr/>
        <p:txBody>
          <a:bodyPr/>
          <a:lstStyle/>
          <a:p>
            <a:r>
              <a:rPr lang="en-GB" dirty="0"/>
              <a:t>Demo of using quick tools</a:t>
            </a:r>
          </a:p>
        </p:txBody>
      </p:sp>
      <p:sp>
        <p:nvSpPr>
          <p:cNvPr id="3" name="Content Placeholder 2">
            <a:extLst>
              <a:ext uri="{FF2B5EF4-FFF2-40B4-BE49-F238E27FC236}">
                <a16:creationId xmlns:a16="http://schemas.microsoft.com/office/drawing/2014/main" id="{B48E48D2-B6BA-4882-83D9-D8E39BB7BCE7}"/>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9916749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DD36B-6310-43A9-A782-562F128D8CD9}"/>
              </a:ext>
            </a:extLst>
          </p:cNvPr>
          <p:cNvSpPr>
            <a:spLocks noGrp="1"/>
          </p:cNvSpPr>
          <p:nvPr>
            <p:ph type="title"/>
          </p:nvPr>
        </p:nvSpPr>
        <p:spPr/>
        <p:txBody>
          <a:bodyPr/>
          <a:lstStyle/>
          <a:p>
            <a:r>
              <a:rPr lang="en-GB" dirty="0"/>
              <a:t>Break 6:</a:t>
            </a:r>
          </a:p>
        </p:txBody>
      </p:sp>
      <p:sp>
        <p:nvSpPr>
          <p:cNvPr id="3" name="Content Placeholder 2">
            <a:extLst>
              <a:ext uri="{FF2B5EF4-FFF2-40B4-BE49-F238E27FC236}">
                <a16:creationId xmlns:a16="http://schemas.microsoft.com/office/drawing/2014/main" id="{05EA63ED-1030-4924-A671-DCC6B050725E}"/>
              </a:ext>
            </a:extLst>
          </p:cNvPr>
          <p:cNvSpPr>
            <a:spLocks noGrp="1"/>
          </p:cNvSpPr>
          <p:nvPr>
            <p:ph idx="1"/>
          </p:nvPr>
        </p:nvSpPr>
        <p:spPr/>
        <p:txBody>
          <a:bodyPr>
            <a:normAutofit lnSpcReduction="10000"/>
          </a:bodyPr>
          <a:lstStyle/>
          <a:p>
            <a:r>
              <a:rPr lang="en-GB" dirty="0"/>
              <a:t>Paraphrase any part of the follow quote using your own words:</a:t>
            </a:r>
          </a:p>
          <a:p>
            <a:pPr marL="457200" lvl="1" indent="0">
              <a:buNone/>
            </a:pPr>
            <a:r>
              <a:rPr lang="en-US" sz="2000" dirty="0">
                <a:solidFill>
                  <a:srgbClr val="00CCCC"/>
                </a:solidFill>
              </a:rPr>
              <a:t>“Recently, Google and Facebook have made attempts to develop fact-checking tools that rely on third-party fact-checkers with limited success,” Dr Safieddine explains.</a:t>
            </a:r>
          </a:p>
          <a:p>
            <a:pPr marL="457200" lvl="1" indent="0">
              <a:buNone/>
            </a:pPr>
            <a:r>
              <a:rPr lang="en-US" sz="2000" dirty="0">
                <a:solidFill>
                  <a:srgbClr val="00CCCC"/>
                </a:solidFill>
              </a:rPr>
              <a:t>He added: “However, the ability to combat the spread of fake news remains limited and hampered by the slow response of third-party fact-checkers.</a:t>
            </a:r>
          </a:p>
          <a:p>
            <a:pPr lvl="1"/>
            <a:r>
              <a:rPr lang="en-US" sz="2000" dirty="0"/>
              <a:t>Source: </a:t>
            </a:r>
            <a:r>
              <a:rPr lang="en-US" sz="2000" dirty="0">
                <a:hlinkClick r:id="rId2"/>
              </a:rPr>
              <a:t>https://www.uel.ac.uk/news/2020/02/fake-news-spreads-like-disease-according-to-uel-academic</a:t>
            </a:r>
            <a:r>
              <a:rPr lang="en-US" sz="2000" dirty="0"/>
              <a:t> </a:t>
            </a:r>
          </a:p>
          <a:p>
            <a:pPr lvl="1"/>
            <a:endParaRPr lang="en-US" sz="2000" dirty="0"/>
          </a:p>
          <a:p>
            <a:pPr lvl="1"/>
            <a:r>
              <a:rPr lang="en-US" sz="2000" dirty="0"/>
              <a:t>Include citation of source and reference the end. Show it to tutor in the lab before submitting it.</a:t>
            </a:r>
            <a:endParaRPr lang="en-GB" sz="2000" dirty="0"/>
          </a:p>
        </p:txBody>
      </p:sp>
    </p:spTree>
    <p:extLst>
      <p:ext uri="{BB962C8B-B14F-4D97-AF65-F5344CB8AC3E}">
        <p14:creationId xmlns:p14="http://schemas.microsoft.com/office/powerpoint/2010/main" val="3022821010"/>
      </p:ext>
    </p:extLst>
  </p:cSld>
  <p:clrMapOvr>
    <a:masterClrMapping/>
  </p:clrMapOvr>
  <mc:AlternateContent xmlns:mc="http://schemas.openxmlformats.org/markup-compatibility/2006" xmlns:p14="http://schemas.microsoft.com/office/powerpoint/2010/main">
    <mc:Choice Requires="p14">
      <p:transition spd="slow" p14:dur="2000" advTm="42138"/>
    </mc:Choice>
    <mc:Fallback xmlns="">
      <p:transition spd="slow" advTm="42138"/>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306870"/>
            <a:ext cx="8424936" cy="990600"/>
          </a:xfrm>
        </p:spPr>
        <p:txBody>
          <a:bodyPr>
            <a:noAutofit/>
          </a:bodyPr>
          <a:lstStyle/>
          <a:p>
            <a:r>
              <a:rPr lang="en-GB" sz="3600" dirty="0"/>
              <a:t>Additional Support!!</a:t>
            </a:r>
          </a:p>
        </p:txBody>
      </p:sp>
    </p:spTree>
    <p:extLst>
      <p:ext uri="{BB962C8B-B14F-4D97-AF65-F5344CB8AC3E}">
        <p14:creationId xmlns:p14="http://schemas.microsoft.com/office/powerpoint/2010/main" val="25086556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306870"/>
            <a:ext cx="8424936" cy="990600"/>
          </a:xfrm>
        </p:spPr>
        <p:txBody>
          <a:bodyPr>
            <a:noAutofit/>
          </a:bodyPr>
          <a:lstStyle/>
          <a:p>
            <a:r>
              <a:rPr lang="en-GB" sz="3600" dirty="0"/>
              <a:t>Academic Tutors - How we can help</a:t>
            </a:r>
          </a:p>
        </p:txBody>
      </p:sp>
      <p:sp>
        <p:nvSpPr>
          <p:cNvPr id="3" name="Content Placeholder 2"/>
          <p:cNvSpPr>
            <a:spLocks noGrp="1"/>
          </p:cNvSpPr>
          <p:nvPr>
            <p:ph idx="1"/>
          </p:nvPr>
        </p:nvSpPr>
        <p:spPr>
          <a:xfrm>
            <a:off x="649639" y="1997987"/>
            <a:ext cx="7389838" cy="3666653"/>
          </a:xfrm>
          <a:solidFill>
            <a:srgbClr val="FCEEE4"/>
          </a:solidFill>
        </p:spPr>
        <p:txBody>
          <a:bodyPr>
            <a:normAutofit/>
          </a:bodyPr>
          <a:lstStyle/>
          <a:p>
            <a:pPr lvl="1"/>
            <a:r>
              <a:rPr lang="en-GB" sz="1725" dirty="0"/>
              <a:t>Student Development Sessions (SDS)</a:t>
            </a:r>
          </a:p>
          <a:p>
            <a:pPr lvl="1"/>
            <a:r>
              <a:rPr lang="en-GB" sz="1725" dirty="0"/>
              <a:t>Drop in sessions </a:t>
            </a:r>
          </a:p>
          <a:p>
            <a:pPr lvl="1"/>
            <a:r>
              <a:rPr lang="en-GB" sz="1725" dirty="0"/>
              <a:t>Online resources</a:t>
            </a:r>
          </a:p>
          <a:p>
            <a:pPr marL="342900" lvl="1" indent="0">
              <a:buNone/>
            </a:pPr>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a:p>
            <a:pPr marL="342900" lvl="1" indent="0">
              <a:buNone/>
            </a:pP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737" y="3091046"/>
            <a:ext cx="6099721" cy="1588785"/>
          </a:xfrm>
          <a:prstGeom prst="rect">
            <a:avLst/>
          </a:prstGeom>
        </p:spPr>
      </p:pic>
      <p:sp>
        <p:nvSpPr>
          <p:cNvPr id="7" name="Down Arrow 6"/>
          <p:cNvSpPr/>
          <p:nvPr/>
        </p:nvSpPr>
        <p:spPr>
          <a:xfrm>
            <a:off x="2667163" y="2408422"/>
            <a:ext cx="248099" cy="526452"/>
          </a:xfrm>
          <a:prstGeom prst="downArrow">
            <a:avLst/>
          </a:prstGeom>
          <a:solidFill>
            <a:srgbClr val="03B5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Tree>
    <p:extLst>
      <p:ext uri="{BB962C8B-B14F-4D97-AF65-F5344CB8AC3E}">
        <p14:creationId xmlns:p14="http://schemas.microsoft.com/office/powerpoint/2010/main" val="7302856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880" y="1670693"/>
            <a:ext cx="4843463" cy="727328"/>
          </a:xfrm>
        </p:spPr>
        <p:txBody>
          <a:bodyPr>
            <a:normAutofit fontScale="90000"/>
          </a:bodyPr>
          <a:lstStyle/>
          <a:p>
            <a:pPr algn="ctr"/>
            <a:r>
              <a:rPr lang="en-GB" b="1" u="sng" dirty="0"/>
              <a:t>How to find us </a:t>
            </a:r>
          </a:p>
        </p:txBody>
      </p:sp>
      <p:pic>
        <p:nvPicPr>
          <p:cNvPr id="2050" name="Group 5" descr="image001">
            <a:extLst>
              <a:ext uri="{FF2B5EF4-FFF2-40B4-BE49-F238E27FC236}">
                <a16:creationId xmlns:a16="http://schemas.microsoft.com/office/drawing/2014/main" id="{81295322-B607-437C-AF0D-3DA472866A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496" y="2466935"/>
            <a:ext cx="7574870" cy="3023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5FCE0148-D096-4144-A9F5-D6B938A0E1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023149"/>
            <a:ext cx="9144000" cy="578630"/>
          </a:xfrm>
          <a:prstGeom prst="rect">
            <a:avLst/>
          </a:prstGeom>
        </p:spPr>
      </p:pic>
    </p:spTree>
    <p:extLst>
      <p:ext uri="{BB962C8B-B14F-4D97-AF65-F5344CB8AC3E}">
        <p14:creationId xmlns:p14="http://schemas.microsoft.com/office/powerpoint/2010/main" val="18966392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8020250" cy="1088068"/>
          </a:xfrm>
        </p:spPr>
        <p:txBody>
          <a:bodyPr>
            <a:normAutofit fontScale="90000"/>
          </a:bodyPr>
          <a:lstStyle/>
          <a:p>
            <a:r>
              <a:rPr lang="en-GB" dirty="0"/>
              <a:t>Steps to get started on your literature review:</a:t>
            </a:r>
          </a:p>
        </p:txBody>
      </p:sp>
      <p:sp>
        <p:nvSpPr>
          <p:cNvPr id="3" name="Content Placeholder 2"/>
          <p:cNvSpPr>
            <a:spLocks noGrp="1"/>
          </p:cNvSpPr>
          <p:nvPr>
            <p:ph idx="1"/>
          </p:nvPr>
        </p:nvSpPr>
        <p:spPr>
          <a:xfrm>
            <a:off x="0" y="2492896"/>
            <a:ext cx="6447501" cy="2910580"/>
          </a:xfrm>
        </p:spPr>
        <p:txBody>
          <a:bodyPr>
            <a:normAutofit fontScale="62500" lnSpcReduction="20000"/>
          </a:bodyPr>
          <a:lstStyle/>
          <a:p>
            <a:pPr>
              <a:buFont typeface="+mj-lt"/>
              <a:buAutoNum type="arabicPeriod"/>
            </a:pPr>
            <a:r>
              <a:rPr lang="en-GB" dirty="0"/>
              <a:t>Decide on a topic </a:t>
            </a:r>
            <a:r>
              <a:rPr lang="en-GB" dirty="0">
                <a:solidFill>
                  <a:schemeClr val="accent2">
                    <a:lumMod val="75000"/>
                  </a:schemeClr>
                </a:solidFill>
              </a:rPr>
              <a:t>(“your personal itch!”)</a:t>
            </a:r>
          </a:p>
          <a:p>
            <a:pPr>
              <a:buFont typeface="+mj-lt"/>
              <a:buAutoNum type="arabicPeriod"/>
            </a:pPr>
            <a:r>
              <a:rPr lang="en-GB" dirty="0"/>
              <a:t>Search for books /articles / projects.</a:t>
            </a:r>
          </a:p>
          <a:p>
            <a:pPr>
              <a:buFont typeface="+mj-lt"/>
              <a:buAutoNum type="arabicPeriod"/>
            </a:pPr>
            <a:r>
              <a:rPr lang="en-GB" dirty="0"/>
              <a:t>Read and evaluate.</a:t>
            </a:r>
          </a:p>
          <a:p>
            <a:pPr>
              <a:buFont typeface="+mj-lt"/>
              <a:buAutoNum type="arabicPeriod"/>
            </a:pPr>
            <a:r>
              <a:rPr lang="en-GB" dirty="0"/>
              <a:t>Note information down.</a:t>
            </a:r>
          </a:p>
          <a:p>
            <a:pPr>
              <a:buFont typeface="+mj-lt"/>
              <a:buAutoNum type="arabicPeriod"/>
            </a:pPr>
            <a:r>
              <a:rPr lang="en-GB" dirty="0"/>
              <a:t>Choose topic headings.</a:t>
            </a:r>
          </a:p>
          <a:p>
            <a:pPr>
              <a:buFont typeface="+mj-lt"/>
              <a:buAutoNum type="arabicPeriod"/>
            </a:pPr>
            <a:r>
              <a:rPr lang="en-GB" dirty="0"/>
              <a:t>Sort your information into the headings</a:t>
            </a:r>
          </a:p>
          <a:p>
            <a:pPr>
              <a:buFont typeface="+mj-lt"/>
              <a:buAutoNum type="arabicPeriod"/>
            </a:pPr>
            <a:r>
              <a:rPr lang="en-GB" dirty="0"/>
              <a:t>Write up the literature review</a:t>
            </a:r>
          </a:p>
          <a:p>
            <a:pPr>
              <a:buFont typeface="+mj-lt"/>
              <a:buAutoNum type="arabicPeriod"/>
            </a:pPr>
            <a:r>
              <a:rPr lang="en-GB" b="1" dirty="0"/>
              <a:t>Revisit and review again (it’s a cyclical process!)</a:t>
            </a:r>
          </a:p>
        </p:txBody>
      </p:sp>
      <p:pic>
        <p:nvPicPr>
          <p:cNvPr id="4" name="Picture 3"/>
          <p:cNvPicPr>
            <a:picLocks noChangeAspect="1"/>
          </p:cNvPicPr>
          <p:nvPr/>
        </p:nvPicPr>
        <p:blipFill>
          <a:blip r:embed="rId2"/>
          <a:stretch>
            <a:fillRect/>
          </a:stretch>
        </p:blipFill>
        <p:spPr>
          <a:xfrm>
            <a:off x="5292080" y="1062298"/>
            <a:ext cx="2664296" cy="1657261"/>
          </a:xfrm>
          <a:prstGeom prst="rect">
            <a:avLst/>
          </a:prstGeom>
        </p:spPr>
      </p:pic>
    </p:spTree>
    <p:extLst>
      <p:ext uri="{BB962C8B-B14F-4D97-AF65-F5344CB8AC3E}">
        <p14:creationId xmlns:p14="http://schemas.microsoft.com/office/powerpoint/2010/main" val="3301405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8020250" cy="1088068"/>
          </a:xfrm>
        </p:spPr>
        <p:txBody>
          <a:bodyPr>
            <a:normAutofit fontScale="90000"/>
          </a:bodyPr>
          <a:lstStyle/>
          <a:p>
            <a:r>
              <a:rPr lang="en-GB" dirty="0"/>
              <a:t>Steps to get started on your literature review:</a:t>
            </a:r>
          </a:p>
        </p:txBody>
      </p:sp>
      <p:pic>
        <p:nvPicPr>
          <p:cNvPr id="4" name="Picture 3"/>
          <p:cNvPicPr>
            <a:picLocks noChangeAspect="1"/>
          </p:cNvPicPr>
          <p:nvPr/>
        </p:nvPicPr>
        <p:blipFill>
          <a:blip r:embed="rId2"/>
          <a:stretch>
            <a:fillRect/>
          </a:stretch>
        </p:blipFill>
        <p:spPr>
          <a:xfrm>
            <a:off x="251520" y="2348880"/>
            <a:ext cx="5556656" cy="3456384"/>
          </a:xfrm>
          <a:prstGeom prst="rect">
            <a:avLst/>
          </a:prstGeom>
        </p:spPr>
      </p:pic>
    </p:spTree>
    <p:extLst>
      <p:ext uri="{BB962C8B-B14F-4D97-AF65-F5344CB8AC3E}">
        <p14:creationId xmlns:p14="http://schemas.microsoft.com/office/powerpoint/2010/main" val="3170939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332656"/>
            <a:ext cx="5328592" cy="1969770"/>
          </a:xfrm>
          <a:prstGeom prst="rect">
            <a:avLst/>
          </a:prstGeom>
        </p:spPr>
        <p:txBody>
          <a:bodyPr wrap="square">
            <a:spAutoFit/>
          </a:bodyPr>
          <a:lstStyle/>
          <a:p>
            <a:r>
              <a:rPr lang="en-GB" sz="3200" b="1" dirty="0">
                <a:solidFill>
                  <a:srgbClr val="00CCCC"/>
                </a:solidFill>
              </a:rPr>
              <a:t>Literature Review:</a:t>
            </a:r>
          </a:p>
          <a:p>
            <a:endParaRPr lang="en-GB" dirty="0"/>
          </a:p>
          <a:p>
            <a:endParaRPr lang="en-GB" dirty="0"/>
          </a:p>
          <a:p>
            <a:endParaRPr lang="en-GB" dirty="0"/>
          </a:p>
          <a:p>
            <a:r>
              <a:rPr lang="en-GB" dirty="0"/>
              <a:t>Correct way of writing your literature:</a:t>
            </a:r>
          </a:p>
          <a:p>
            <a:r>
              <a:rPr lang="en-GB" dirty="0"/>
              <a:t>……</a:t>
            </a:r>
          </a:p>
        </p:txBody>
      </p:sp>
      <p:pic>
        <p:nvPicPr>
          <p:cNvPr id="4" name="Picture 3">
            <a:extLst>
              <a:ext uri="{FF2B5EF4-FFF2-40B4-BE49-F238E27FC236}">
                <a16:creationId xmlns:a16="http://schemas.microsoft.com/office/drawing/2014/main" id="{61ACA2CC-507D-4B14-9DE0-0E635F9C658A}"/>
              </a:ext>
            </a:extLst>
          </p:cNvPr>
          <p:cNvPicPr>
            <a:picLocks noChangeAspect="1"/>
          </p:cNvPicPr>
          <p:nvPr/>
        </p:nvPicPr>
        <p:blipFill>
          <a:blip r:embed="rId3"/>
          <a:stretch>
            <a:fillRect/>
          </a:stretch>
        </p:blipFill>
        <p:spPr>
          <a:xfrm>
            <a:off x="6457751" y="61802"/>
            <a:ext cx="2619375" cy="1743075"/>
          </a:xfrm>
          <a:prstGeom prst="rect">
            <a:avLst/>
          </a:prstGeom>
        </p:spPr>
      </p:pic>
      <p:pic>
        <p:nvPicPr>
          <p:cNvPr id="3" name="Picture 2">
            <a:extLst>
              <a:ext uri="{FF2B5EF4-FFF2-40B4-BE49-F238E27FC236}">
                <a16:creationId xmlns:a16="http://schemas.microsoft.com/office/drawing/2014/main" id="{7E230282-8BB6-42BD-B8F5-395E1789BB4D}"/>
              </a:ext>
            </a:extLst>
          </p:cNvPr>
          <p:cNvPicPr>
            <a:picLocks noChangeAspect="1"/>
          </p:cNvPicPr>
          <p:nvPr/>
        </p:nvPicPr>
        <p:blipFill>
          <a:blip r:embed="rId4"/>
          <a:stretch>
            <a:fillRect/>
          </a:stretch>
        </p:blipFill>
        <p:spPr>
          <a:xfrm>
            <a:off x="827584" y="2302426"/>
            <a:ext cx="5747192" cy="4654966"/>
          </a:xfrm>
          <a:prstGeom prst="rect">
            <a:avLst/>
          </a:prstGeom>
        </p:spPr>
      </p:pic>
      <p:sp>
        <p:nvSpPr>
          <p:cNvPr id="5" name="TextBox 4">
            <a:extLst>
              <a:ext uri="{FF2B5EF4-FFF2-40B4-BE49-F238E27FC236}">
                <a16:creationId xmlns:a16="http://schemas.microsoft.com/office/drawing/2014/main" id="{80E96F81-DA44-475C-AD3F-DDA40226AF17}"/>
              </a:ext>
            </a:extLst>
          </p:cNvPr>
          <p:cNvSpPr txBox="1"/>
          <p:nvPr/>
        </p:nvSpPr>
        <p:spPr>
          <a:xfrm>
            <a:off x="2857351" y="2025427"/>
            <a:ext cx="7200800" cy="276999"/>
          </a:xfrm>
          <a:prstGeom prst="rect">
            <a:avLst/>
          </a:prstGeom>
          <a:noFill/>
        </p:spPr>
        <p:txBody>
          <a:bodyPr wrap="square" rtlCol="0">
            <a:spAutoFit/>
          </a:bodyPr>
          <a:lstStyle/>
          <a:p>
            <a:r>
              <a:rPr lang="en-GB" sz="1200" i="1" dirty="0"/>
              <a:t>Example of Literature review (Safieddine, 2021, p. 52)</a:t>
            </a:r>
          </a:p>
        </p:txBody>
      </p:sp>
    </p:spTree>
    <p:custDataLst>
      <p:tags r:id="rId1"/>
    </p:custDataLst>
    <p:extLst>
      <p:ext uri="{BB962C8B-B14F-4D97-AF65-F5344CB8AC3E}">
        <p14:creationId xmlns:p14="http://schemas.microsoft.com/office/powerpoint/2010/main" val="2304461005"/>
      </p:ext>
    </p:extLst>
  </p:cSld>
  <p:clrMapOvr>
    <a:masterClrMapping/>
  </p:clrMapOvr>
  <mc:AlternateContent xmlns:mc="http://schemas.openxmlformats.org/markup-compatibility/2006" xmlns:p14="http://schemas.microsoft.com/office/powerpoint/2010/main">
    <mc:Choice Requires="p14">
      <p:transition spd="slow" p14:dur="2000" advTm="46233"/>
    </mc:Choice>
    <mc:Fallback xmlns="">
      <p:transition spd="slow" advTm="462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bldLvl="5"/>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6|4.6|3|20|7.5|6.1|5"/>
</p:tagLst>
</file>

<file path=ppt/tags/tag10.xml><?xml version="1.0" encoding="utf-8"?>
<p:tagLst xmlns:a="http://schemas.openxmlformats.org/drawingml/2006/main" xmlns:r="http://schemas.openxmlformats.org/officeDocument/2006/relationships" xmlns:p="http://schemas.openxmlformats.org/presentationml/2006/main">
  <p:tag name="TIMING" val="|43.1"/>
</p:tagLst>
</file>

<file path=ppt/tags/tag11.xml><?xml version="1.0" encoding="utf-8"?>
<p:tagLst xmlns:a="http://schemas.openxmlformats.org/drawingml/2006/main" xmlns:r="http://schemas.openxmlformats.org/officeDocument/2006/relationships" xmlns:p="http://schemas.openxmlformats.org/presentationml/2006/main">
  <p:tag name="TIMING" val="|11|13.4|30.3|36.7"/>
</p:tagLst>
</file>

<file path=ppt/tags/tag12.xml><?xml version="1.0" encoding="utf-8"?>
<p:tagLst xmlns:a="http://schemas.openxmlformats.org/drawingml/2006/main" xmlns:r="http://schemas.openxmlformats.org/officeDocument/2006/relationships" xmlns:p="http://schemas.openxmlformats.org/presentationml/2006/main">
  <p:tag name="TIMING" val="|6.9|16.2|2.7|10.2|11.7|22.5|2.2"/>
</p:tagLst>
</file>

<file path=ppt/tags/tag13.xml><?xml version="1.0" encoding="utf-8"?>
<p:tagLst xmlns:a="http://schemas.openxmlformats.org/drawingml/2006/main" xmlns:r="http://schemas.openxmlformats.org/officeDocument/2006/relationships" xmlns:p="http://schemas.openxmlformats.org/presentationml/2006/main">
  <p:tag name="TIMING" val="|0.6|20.6|14.5|23.8|30.1|39.8"/>
</p:tagLst>
</file>

<file path=ppt/tags/tag14.xml><?xml version="1.0" encoding="utf-8"?>
<p:tagLst xmlns:a="http://schemas.openxmlformats.org/drawingml/2006/main" xmlns:r="http://schemas.openxmlformats.org/officeDocument/2006/relationships" xmlns:p="http://schemas.openxmlformats.org/presentationml/2006/main">
  <p:tag name="TIMING" val="|14"/>
</p:tagLst>
</file>

<file path=ppt/tags/tag15.xml><?xml version="1.0" encoding="utf-8"?>
<p:tagLst xmlns:a="http://schemas.openxmlformats.org/drawingml/2006/main" xmlns:r="http://schemas.openxmlformats.org/officeDocument/2006/relationships" xmlns:p="http://schemas.openxmlformats.org/presentationml/2006/main">
  <p:tag name="TIMING" val="|0.9"/>
</p:tagLst>
</file>

<file path=ppt/tags/tag16.xml><?xml version="1.0" encoding="utf-8"?>
<p:tagLst xmlns:a="http://schemas.openxmlformats.org/drawingml/2006/main" xmlns:r="http://schemas.openxmlformats.org/officeDocument/2006/relationships" xmlns:p="http://schemas.openxmlformats.org/presentationml/2006/main">
  <p:tag name="TIMING" val="|0.5|5.9|21.3|10.3|26.1"/>
</p:tagLst>
</file>

<file path=ppt/tags/tag17.xml><?xml version="1.0" encoding="utf-8"?>
<p:tagLst xmlns:a="http://schemas.openxmlformats.org/drawingml/2006/main" xmlns:r="http://schemas.openxmlformats.org/officeDocument/2006/relationships" xmlns:p="http://schemas.openxmlformats.org/presentationml/2006/main">
  <p:tag name="TIMING" val="|1.2|3.9|16.4|9.4|21.4"/>
</p:tagLst>
</file>

<file path=ppt/tags/tag18.xml><?xml version="1.0" encoding="utf-8"?>
<p:tagLst xmlns:a="http://schemas.openxmlformats.org/drawingml/2006/main" xmlns:r="http://schemas.openxmlformats.org/officeDocument/2006/relationships" xmlns:p="http://schemas.openxmlformats.org/presentationml/2006/main">
  <p:tag name="TIMING" val="|0.8|18.4|12|28.5|11.1|13.2"/>
</p:tagLst>
</file>

<file path=ppt/tags/tag19.xml><?xml version="1.0" encoding="utf-8"?>
<p:tagLst xmlns:a="http://schemas.openxmlformats.org/drawingml/2006/main" xmlns:r="http://schemas.openxmlformats.org/officeDocument/2006/relationships" xmlns:p="http://schemas.openxmlformats.org/presentationml/2006/main">
  <p:tag name="TIMING" val="|0.6|24.1|14.7|4.9|44.8"/>
</p:tagLst>
</file>

<file path=ppt/tags/tag2.xml><?xml version="1.0" encoding="utf-8"?>
<p:tagLst xmlns:a="http://schemas.openxmlformats.org/drawingml/2006/main" xmlns:r="http://schemas.openxmlformats.org/officeDocument/2006/relationships" xmlns:p="http://schemas.openxmlformats.org/presentationml/2006/main">
  <p:tag name="TIMING" val="|11.9|4.2|8.4|8.8|9.7|3.3"/>
</p:tagLst>
</file>

<file path=ppt/tags/tag20.xml><?xml version="1.0" encoding="utf-8"?>
<p:tagLst xmlns:a="http://schemas.openxmlformats.org/drawingml/2006/main" xmlns:r="http://schemas.openxmlformats.org/officeDocument/2006/relationships" xmlns:p="http://schemas.openxmlformats.org/presentationml/2006/main">
  <p:tag name="TIMING" val="|0.5|10.7|19.2|6.6|6.9|7.1"/>
</p:tagLst>
</file>

<file path=ppt/tags/tag21.xml><?xml version="1.0" encoding="utf-8"?>
<p:tagLst xmlns:a="http://schemas.openxmlformats.org/drawingml/2006/main" xmlns:r="http://schemas.openxmlformats.org/officeDocument/2006/relationships" xmlns:p="http://schemas.openxmlformats.org/presentationml/2006/main">
  <p:tag name="TIMING" val="|0.8|6.6|14.9|7.6"/>
</p:tagLst>
</file>

<file path=ppt/tags/tag22.xml><?xml version="1.0" encoding="utf-8"?>
<p:tagLst xmlns:a="http://schemas.openxmlformats.org/drawingml/2006/main" xmlns:r="http://schemas.openxmlformats.org/officeDocument/2006/relationships" xmlns:p="http://schemas.openxmlformats.org/presentationml/2006/main">
  <p:tag name="TIMING" val="|12.8|4|30.4|31|5|13.1"/>
</p:tagLst>
</file>

<file path=ppt/tags/tag23.xml><?xml version="1.0" encoding="utf-8"?>
<p:tagLst xmlns:a="http://schemas.openxmlformats.org/drawingml/2006/main" xmlns:r="http://schemas.openxmlformats.org/officeDocument/2006/relationships" xmlns:p="http://schemas.openxmlformats.org/presentationml/2006/main">
  <p:tag name="TIMING" val="|0.6|1.3|2.6|27.8|19.2|10.4|13.6"/>
</p:tagLst>
</file>

<file path=ppt/tags/tag24.xml><?xml version="1.0" encoding="utf-8"?>
<p:tagLst xmlns:a="http://schemas.openxmlformats.org/drawingml/2006/main" xmlns:r="http://schemas.openxmlformats.org/officeDocument/2006/relationships" xmlns:p="http://schemas.openxmlformats.org/presentationml/2006/main">
  <p:tag name="TIMING" val="|2.3|28|10.7|3.2|13.3"/>
</p:tagLst>
</file>

<file path=ppt/tags/tag25.xml><?xml version="1.0" encoding="utf-8"?>
<p:tagLst xmlns:a="http://schemas.openxmlformats.org/drawingml/2006/main" xmlns:r="http://schemas.openxmlformats.org/officeDocument/2006/relationships" xmlns:p="http://schemas.openxmlformats.org/presentationml/2006/main">
  <p:tag name="TIMING" val="|0.6|5.1|1.8|2.1|1.5|1|1.8|1.2|1.2|0.9|1|3.9|1.8|1.9|2.1|32.2|14.7"/>
</p:tagLst>
</file>

<file path=ppt/tags/tag26.xml><?xml version="1.0" encoding="utf-8"?>
<p:tagLst xmlns:a="http://schemas.openxmlformats.org/drawingml/2006/main" xmlns:r="http://schemas.openxmlformats.org/officeDocument/2006/relationships" xmlns:p="http://schemas.openxmlformats.org/presentationml/2006/main">
  <p:tag name="TIMING" val="|7.2|6.8|11"/>
</p:tagLst>
</file>

<file path=ppt/tags/tag27.xml><?xml version="1.0" encoding="utf-8"?>
<p:tagLst xmlns:a="http://schemas.openxmlformats.org/drawingml/2006/main" xmlns:r="http://schemas.openxmlformats.org/officeDocument/2006/relationships" xmlns:p="http://schemas.openxmlformats.org/presentationml/2006/main">
  <p:tag name="TIMING" val="|3.4|1.2|1.8|17.7|2.2|15|2.4|23.5"/>
</p:tagLst>
</file>

<file path=ppt/tags/tag28.xml><?xml version="1.0" encoding="utf-8"?>
<p:tagLst xmlns:a="http://schemas.openxmlformats.org/drawingml/2006/main" xmlns:r="http://schemas.openxmlformats.org/officeDocument/2006/relationships" xmlns:p="http://schemas.openxmlformats.org/presentationml/2006/main">
  <p:tag name="TIMING" val="|1.3|3.8|9.5|37.9"/>
</p:tagLst>
</file>

<file path=ppt/tags/tag29.xml><?xml version="1.0" encoding="utf-8"?>
<p:tagLst xmlns:a="http://schemas.openxmlformats.org/drawingml/2006/main" xmlns:r="http://schemas.openxmlformats.org/officeDocument/2006/relationships" xmlns:p="http://schemas.openxmlformats.org/presentationml/2006/main">
  <p:tag name="TIMING" val="|0.5|3.1|3.7|41.3|11.7"/>
</p:tagLst>
</file>

<file path=ppt/tags/tag3.xml><?xml version="1.0" encoding="utf-8"?>
<p:tagLst xmlns:a="http://schemas.openxmlformats.org/drawingml/2006/main" xmlns:r="http://schemas.openxmlformats.org/officeDocument/2006/relationships" xmlns:p="http://schemas.openxmlformats.org/presentationml/2006/main">
  <p:tag name="TIMING" val="|1.4|5.2|3.9|2.8|4.4|5.7|3"/>
</p:tagLst>
</file>

<file path=ppt/tags/tag30.xml><?xml version="1.0" encoding="utf-8"?>
<p:tagLst xmlns:a="http://schemas.openxmlformats.org/drawingml/2006/main" xmlns:r="http://schemas.openxmlformats.org/officeDocument/2006/relationships" xmlns:p="http://schemas.openxmlformats.org/presentationml/2006/main">
  <p:tag name="TIMING" val="|1.5|1|4.8|9|6.1"/>
</p:tagLst>
</file>

<file path=ppt/tags/tag4.xml><?xml version="1.0" encoding="utf-8"?>
<p:tagLst xmlns:a="http://schemas.openxmlformats.org/drawingml/2006/main" xmlns:r="http://schemas.openxmlformats.org/officeDocument/2006/relationships" xmlns:p="http://schemas.openxmlformats.org/presentationml/2006/main">
  <p:tag name="TIMING" val="|1.4|5.2|3.9|2.8|4.4|5.7|3"/>
</p:tagLst>
</file>

<file path=ppt/tags/tag5.xml><?xml version="1.0" encoding="utf-8"?>
<p:tagLst xmlns:a="http://schemas.openxmlformats.org/drawingml/2006/main" xmlns:r="http://schemas.openxmlformats.org/officeDocument/2006/relationships" xmlns:p="http://schemas.openxmlformats.org/presentationml/2006/main">
  <p:tag name="TIMING" val="|1.4|5.2|3.9|2.8|4.4|5.7|3"/>
</p:tagLst>
</file>

<file path=ppt/tags/tag6.xml><?xml version="1.0" encoding="utf-8"?>
<p:tagLst xmlns:a="http://schemas.openxmlformats.org/drawingml/2006/main" xmlns:r="http://schemas.openxmlformats.org/officeDocument/2006/relationships" xmlns:p="http://schemas.openxmlformats.org/presentationml/2006/main">
  <p:tag name="TIMING" val="|1.4|5.2|3.9|2.8|4.4|5.7|3"/>
</p:tagLst>
</file>

<file path=ppt/tags/tag7.xml><?xml version="1.0" encoding="utf-8"?>
<p:tagLst xmlns:a="http://schemas.openxmlformats.org/drawingml/2006/main" xmlns:r="http://schemas.openxmlformats.org/officeDocument/2006/relationships" xmlns:p="http://schemas.openxmlformats.org/presentationml/2006/main">
  <p:tag name="TIMING" val="|1.4|5.2|3.9|2.8|4.4|5.7|3"/>
</p:tagLst>
</file>

<file path=ppt/tags/tag8.xml><?xml version="1.0" encoding="utf-8"?>
<p:tagLst xmlns:a="http://schemas.openxmlformats.org/drawingml/2006/main" xmlns:r="http://schemas.openxmlformats.org/officeDocument/2006/relationships" xmlns:p="http://schemas.openxmlformats.org/presentationml/2006/main">
  <p:tag name="TIMING" val="|0.6|8.6|15.9"/>
</p:tagLst>
</file>

<file path=ppt/tags/tag9.xml><?xml version="1.0" encoding="utf-8"?>
<p:tagLst xmlns:a="http://schemas.openxmlformats.org/drawingml/2006/main" xmlns:r="http://schemas.openxmlformats.org/officeDocument/2006/relationships" xmlns:p="http://schemas.openxmlformats.org/presentationml/2006/main">
  <p:tag name="TIMING" val="|0.5|1|5.2|6.2|6.9|14.5"/>
</p:tagLst>
</file>

<file path=ppt/theme/theme1.xml><?xml version="1.0" encoding="utf-8"?>
<a:theme xmlns:a="http://schemas.openxmlformats.org/drawingml/2006/main" name="ACE Powerpoint template">
  <a:themeElements>
    <a:clrScheme name="CITE">
      <a:dk1>
        <a:srgbClr val="33471C"/>
      </a:dk1>
      <a:lt1>
        <a:srgbClr val="FFFFFF"/>
      </a:lt1>
      <a:dk2>
        <a:srgbClr val="BDCC2A"/>
      </a:dk2>
      <a:lt2>
        <a:srgbClr val="FFFFFF"/>
      </a:lt2>
      <a:accent1>
        <a:srgbClr val="CDDE54"/>
      </a:accent1>
      <a:accent2>
        <a:srgbClr val="C0504D"/>
      </a:accent2>
      <a:accent3>
        <a:srgbClr val="9BBB59"/>
      </a:accent3>
      <a:accent4>
        <a:srgbClr val="8064A2"/>
      </a:accent4>
      <a:accent5>
        <a:srgbClr val="4BACC6"/>
      </a:accent5>
      <a:accent6>
        <a:srgbClr val="F79646"/>
      </a:accent6>
      <a:hlink>
        <a:srgbClr val="005058"/>
      </a:hlink>
      <a:folHlink>
        <a:srgbClr val="005058"/>
      </a:folHlink>
    </a:clrScheme>
    <a:fontScheme name="U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ACE Powerpoint template">
  <a:themeElements>
    <a:clrScheme name="CITE">
      <a:dk1>
        <a:srgbClr val="33471C"/>
      </a:dk1>
      <a:lt1>
        <a:srgbClr val="FFFFFF"/>
      </a:lt1>
      <a:dk2>
        <a:srgbClr val="BDCC2A"/>
      </a:dk2>
      <a:lt2>
        <a:srgbClr val="FFFFFF"/>
      </a:lt2>
      <a:accent1>
        <a:srgbClr val="CDDE54"/>
      </a:accent1>
      <a:accent2>
        <a:srgbClr val="C0504D"/>
      </a:accent2>
      <a:accent3>
        <a:srgbClr val="9BBB59"/>
      </a:accent3>
      <a:accent4>
        <a:srgbClr val="8064A2"/>
      </a:accent4>
      <a:accent5>
        <a:srgbClr val="4BACC6"/>
      </a:accent5>
      <a:accent6>
        <a:srgbClr val="F79646"/>
      </a:accent6>
      <a:hlink>
        <a:srgbClr val="005058"/>
      </a:hlink>
      <a:folHlink>
        <a:srgbClr val="005058"/>
      </a:folHlink>
    </a:clrScheme>
    <a:fontScheme name="U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7893ce20-a697-4fd6-a4da-14011f6a471d}" enabled="1" method="Standard" siteId="{a8eec281-aaa3-4dae-ac9b-9a398b9215e7}" contentBits="0" removed="0"/>
</clbl:labelList>
</file>

<file path=docProps/app.xml><?xml version="1.0" encoding="utf-8"?>
<Properties xmlns="http://schemas.openxmlformats.org/officeDocument/2006/extended-properties" xmlns:vt="http://schemas.openxmlformats.org/officeDocument/2006/docPropsVTypes">
  <Template>ACE Powerpoint template</Template>
  <TotalTime>12980</TotalTime>
  <Words>4174</Words>
  <Application>Microsoft Office PowerPoint</Application>
  <PresentationFormat>On-screen Show (4:3)</PresentationFormat>
  <Paragraphs>478</Paragraphs>
  <Slides>69</Slides>
  <Notes>30</Notes>
  <HiddenSlides>0</HiddenSlides>
  <MMClips>0</MMClips>
  <ScaleCrop>false</ScaleCrop>
  <HeadingPairs>
    <vt:vector size="4" baseType="variant">
      <vt:variant>
        <vt:lpstr>Theme</vt:lpstr>
      </vt:variant>
      <vt:variant>
        <vt:i4>2</vt:i4>
      </vt:variant>
      <vt:variant>
        <vt:lpstr>Slide Titles</vt:lpstr>
      </vt:variant>
      <vt:variant>
        <vt:i4>69</vt:i4>
      </vt:variant>
    </vt:vector>
  </HeadingPairs>
  <TitlesOfParts>
    <vt:vector size="71" baseType="lpstr">
      <vt:lpstr>ACE Powerpoint template</vt:lpstr>
      <vt:lpstr>1_ACE Powerpoint template</vt:lpstr>
      <vt:lpstr>PowerPoint Presentation</vt:lpstr>
      <vt:lpstr>Lecture content</vt:lpstr>
      <vt:lpstr>PowerPoint Presentation</vt:lpstr>
      <vt:lpstr>PowerPoint Presentation</vt:lpstr>
      <vt:lpstr>PowerPoint Presentation</vt:lpstr>
      <vt:lpstr>PowerPoint Presentation</vt:lpstr>
      <vt:lpstr>Steps to get started on your literature review:</vt:lpstr>
      <vt:lpstr>Steps to get started on your literature review:</vt:lpstr>
      <vt:lpstr>PowerPoint Presentation</vt:lpstr>
      <vt:lpstr>PowerPoint Presentation</vt:lpstr>
      <vt:lpstr>PowerPoint Presentation</vt:lpstr>
      <vt:lpstr>PowerPoint Presentation</vt:lpstr>
      <vt:lpstr>Break 1: </vt:lpstr>
      <vt:lpstr>What is Plagiarism?</vt:lpstr>
      <vt:lpstr>What is Plagiarism?</vt:lpstr>
      <vt:lpstr>What is considered Plagiarism:</vt:lpstr>
      <vt:lpstr>What is considered Plagiarism:</vt:lpstr>
      <vt:lpstr>How Turnitin works:</vt:lpstr>
      <vt:lpstr>How Turnitin works:</vt:lpstr>
      <vt:lpstr>How Turnitin works:</vt:lpstr>
      <vt:lpstr>How Turnitin works:</vt:lpstr>
      <vt:lpstr>How Turnitin works:</vt:lpstr>
      <vt:lpstr>We have now tools to detect AI generated text</vt:lpstr>
      <vt:lpstr>Turnitin will check your AI!</vt:lpstr>
      <vt:lpstr>Turnitin will check your AI!</vt:lpstr>
      <vt:lpstr>Turnitin will check your AI!</vt:lpstr>
      <vt:lpstr>Turnitin will check your AI!</vt:lpstr>
      <vt:lpstr>Fake references!!</vt:lpstr>
      <vt:lpstr>Fake references!!</vt:lpstr>
      <vt:lpstr>How to avoid Plagiarism?</vt:lpstr>
      <vt:lpstr>Break 2: </vt:lpstr>
      <vt:lpstr>What is Citation/reference?</vt:lpstr>
      <vt:lpstr>Types of Citation/reference?</vt:lpstr>
      <vt:lpstr>Types of Citation/reference?</vt:lpstr>
      <vt:lpstr>Types of Citation/reference?</vt:lpstr>
      <vt:lpstr>Types of Citation/reference?</vt:lpstr>
      <vt:lpstr>Types of Citation/reference?</vt:lpstr>
      <vt:lpstr>Types of Citation/reference?</vt:lpstr>
      <vt:lpstr>Types of Citation/reference?</vt:lpstr>
      <vt:lpstr>Types of Citation/reference?</vt:lpstr>
      <vt:lpstr>Types of Citation/reference?</vt:lpstr>
      <vt:lpstr>Break 3:</vt:lpstr>
      <vt:lpstr>Types of Citation/reference?</vt:lpstr>
      <vt:lpstr>Types of Citation/reference?</vt:lpstr>
      <vt:lpstr>Types of Citation/reference?</vt:lpstr>
      <vt:lpstr>Types of Citation/reference?</vt:lpstr>
      <vt:lpstr>PowerPoint Presentation</vt:lpstr>
      <vt:lpstr>PowerPoint Presentation</vt:lpstr>
      <vt:lpstr>PowerPoint Presentation</vt:lpstr>
      <vt:lpstr>Type of Citation/reference?</vt:lpstr>
      <vt:lpstr>Types of Citation/reference?</vt:lpstr>
      <vt:lpstr>Break 4:</vt:lpstr>
      <vt:lpstr>PowerPoint Presentation</vt:lpstr>
      <vt:lpstr>What is Citation/reference?</vt:lpstr>
      <vt:lpstr>Types of Citation/reference?</vt:lpstr>
      <vt:lpstr>References/Bibliography</vt:lpstr>
      <vt:lpstr>Example: References/Bibliography</vt:lpstr>
      <vt:lpstr>PowerPoint Presentation</vt:lpstr>
      <vt:lpstr>Break 5</vt:lpstr>
      <vt:lpstr>Using your own words:</vt:lpstr>
      <vt:lpstr>Using your own words:</vt:lpstr>
      <vt:lpstr>Using your own words:</vt:lpstr>
      <vt:lpstr>Using your own words:</vt:lpstr>
      <vt:lpstr>Essential training and reading:</vt:lpstr>
      <vt:lpstr>Demo of using quick tools</vt:lpstr>
      <vt:lpstr>Break 6:</vt:lpstr>
      <vt:lpstr>Additional Support!!</vt:lpstr>
      <vt:lpstr>Academic Tutors - How we can help</vt:lpstr>
      <vt:lpstr>How to find us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Safieddine, Fadi</cp:lastModifiedBy>
  <cp:revision>309</cp:revision>
  <dcterms:created xsi:type="dcterms:W3CDTF">2012-09-17T12:40:35Z</dcterms:created>
  <dcterms:modified xsi:type="dcterms:W3CDTF">2025-10-14T12:21:37Z</dcterms:modified>
</cp:coreProperties>
</file>